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2" r:id="rId4"/>
  </p:sldMasterIdLst>
  <p:notesMasterIdLst>
    <p:notesMasterId r:id="rId23"/>
  </p:notesMasterIdLst>
  <p:sldIdLst>
    <p:sldId id="258" r:id="rId5"/>
    <p:sldId id="261" r:id="rId6"/>
    <p:sldId id="265" r:id="rId7"/>
    <p:sldId id="289" r:id="rId8"/>
    <p:sldId id="266" r:id="rId9"/>
    <p:sldId id="268" r:id="rId10"/>
    <p:sldId id="269" r:id="rId11"/>
    <p:sldId id="283" r:id="rId12"/>
    <p:sldId id="279" r:id="rId13"/>
    <p:sldId id="280" r:id="rId14"/>
    <p:sldId id="281" r:id="rId15"/>
    <p:sldId id="282" r:id="rId16"/>
    <p:sldId id="285" r:id="rId17"/>
    <p:sldId id="284" r:id="rId18"/>
    <p:sldId id="286" r:id="rId19"/>
    <p:sldId id="287" r:id="rId20"/>
    <p:sldId id="288" r:id="rId21"/>
    <p:sldId id="26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4D5"/>
    <a:srgbClr val="EFE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B575935-401C-C140-87DB-47F53753F6EC}" v="31" dt="2024-03-19T15:17:25.5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1"/>
    <p:restoredTop sz="63217"/>
  </p:normalViewPr>
  <p:slideViewPr>
    <p:cSldViewPr snapToGrid="0">
      <p:cViewPr varScale="1">
        <p:scale>
          <a:sx n="74" d="100"/>
          <a:sy n="74" d="100"/>
        </p:scale>
        <p:origin x="1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DE5427-BB1E-AB42-B83E-50C99CC17C1A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180424-BE10-1649-8706-B4049F0BE6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8154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180424-BE10-1649-8706-B4049F0BE68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98602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180424-BE10-1649-8706-B4049F0BE68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2498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180424-BE10-1649-8706-B4049F0BE68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32969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180424-BE10-1649-8706-B4049F0BE68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5676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180424-BE10-1649-8706-B4049F0BE68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42594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triModelA20Diagram.png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180424-BE10-1649-8706-B4049F0BE68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3598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Poly(I:C) = Virus</a:t>
            </a:r>
          </a:p>
          <a:p>
            <a:r>
              <a:rPr lang="en-GB"/>
              <a:t>LPS = Bacteria</a:t>
            </a:r>
          </a:p>
          <a:p>
            <a:r>
              <a:rPr lang="en-GB"/>
              <a:t>IFN gamma amplifies responses to viruses but doesn’t change response to bacteria.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AD7FE0-BC46-8248-9972-9528FB9EC66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62360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180424-BE10-1649-8706-B4049F0BE684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6175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800B7-075A-BE41-B353-C43E74C578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50D92F-37A0-6047-A6EB-5F12564F43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4" name="Picture 3" descr="A black background with blue and green text&#10;&#10;Description automatically generated">
            <a:extLst>
              <a:ext uri="{FF2B5EF4-FFF2-40B4-BE49-F238E27FC236}">
                <a16:creationId xmlns:a16="http://schemas.microsoft.com/office/drawing/2014/main" id="{FAE17ADF-27AD-68E0-9269-55C353647B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88" y="189555"/>
            <a:ext cx="2792896" cy="925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931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C609A-F20D-F24D-9E78-3DA6727BC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75BCF-A5C6-E746-AC75-C1318BB4E6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5760" y="1239520"/>
            <a:ext cx="5654040" cy="49374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9BEFC3-750B-0F4E-B9E7-DD7EBE344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239520"/>
            <a:ext cx="5654040" cy="49374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7988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C609A-F20D-F24D-9E78-3DA6727BC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75BCF-A5C6-E746-AC75-C1318BB4E6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5760" y="1239519"/>
            <a:ext cx="3789680" cy="49374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9BEFC3-750B-0F4E-B9E7-DD7EBE344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6080" y="1239520"/>
            <a:ext cx="3789680" cy="49374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B0B1D47-05CF-0542-A092-C38D094F4EE5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185920" y="1239520"/>
            <a:ext cx="3789680" cy="49374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765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C609A-F20D-F24D-9E78-3DA6727BC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75BCF-A5C6-E746-AC75-C1318BB4E6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5760" y="3688080"/>
            <a:ext cx="5654040" cy="24888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9BEFC3-750B-0F4E-B9E7-DD7EBE344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3688080"/>
            <a:ext cx="5654040" cy="24888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7DC7D9F-5D3F-CD41-847C-C2F5E913574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65760" y="1158398"/>
            <a:ext cx="5654040" cy="24888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D7D12FB5-9D20-9044-A515-197839EA745E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172202" y="1158398"/>
            <a:ext cx="5654040" cy="24888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0346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E6F0D-EF75-DE44-A74E-3153FDD59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B11BF-9FC0-CD4B-BC80-CA3F7BD023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9507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27190-60A9-D545-8DE1-D395882F5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12680A-E797-E346-A54B-C781232A43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855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FA0B0-523A-9143-BB65-0D196AE81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080" y="365125"/>
            <a:ext cx="11423016" cy="68135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96A1DD-8286-0941-9198-17414ADF58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6080" y="1137919"/>
            <a:ext cx="5611495" cy="55435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416B33-8BF9-3641-9FCC-54A6FEC244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6080" y="1783713"/>
            <a:ext cx="5611495" cy="44059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E85F0D-5985-2A4A-9041-78F72781D2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4427" y="1137919"/>
            <a:ext cx="5639130" cy="55435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879BCB-CED7-8C4F-BF16-9A0CEFC15A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94427" y="1783713"/>
            <a:ext cx="5639130" cy="44059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5914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64658-308C-E34A-A7A2-EE4090F29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818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C94037D-725B-D14F-A3A8-E630A36FA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" y="-660400"/>
            <a:ext cx="11430000" cy="660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9443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4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619EBA-DC4E-0046-B8E0-535C6F60F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" y="320675"/>
            <a:ext cx="11430000" cy="796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ED6DE-5AF9-1C40-9CD6-D320B0E6A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5760" y="1219200"/>
            <a:ext cx="11430000" cy="4957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4" name="Picture 3" descr="A black background with blue and green text&#10;&#10;Description automatically generated">
            <a:extLst>
              <a:ext uri="{FF2B5EF4-FFF2-40B4-BE49-F238E27FC236}">
                <a16:creationId xmlns:a16="http://schemas.microsoft.com/office/drawing/2014/main" id="{143911E2-8266-29CA-E33F-0E6E26AD095E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" y="6236597"/>
            <a:ext cx="1731397" cy="57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902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211" userDrawn="1">
          <p15:clr>
            <a:srgbClr val="F26B43"/>
          </p15:clr>
        </p15:guide>
        <p15:guide id="4" pos="7469" userDrawn="1">
          <p15:clr>
            <a:srgbClr val="F26B43"/>
          </p15:clr>
        </p15:guide>
        <p15:guide id="5" orient="horz" pos="119" userDrawn="1">
          <p15:clr>
            <a:srgbClr val="F26B43"/>
          </p15:clr>
        </p15:guide>
        <p15:guide id="6" orient="horz" pos="3906" userDrawn="1">
          <p15:clr>
            <a:srgbClr val="F26B43"/>
          </p15:clr>
        </p15:guide>
        <p15:guide id="7" pos="3772" userDrawn="1">
          <p15:clr>
            <a:srgbClr val="F26B43"/>
          </p15:clr>
        </p15:guide>
        <p15:guide id="8" pos="3908" userDrawn="1">
          <p15:clr>
            <a:srgbClr val="F26B43"/>
          </p15:clr>
        </p15:guide>
        <p15:guide id="9" orient="horz" pos="2115" userDrawn="1">
          <p15:clr>
            <a:srgbClr val="F26B43"/>
          </p15:clr>
        </p15:guide>
        <p15:guide id="10" orient="horz" pos="2205" userDrawn="1">
          <p15:clr>
            <a:srgbClr val="F26B43"/>
          </p15:clr>
        </p15:guide>
        <p15:guide id="11" orient="horz" pos="10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mitchell.science/ssc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5794E-B7BF-3B4E-B6AA-E48DB9C368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99582"/>
            <a:ext cx="9144000" cy="2387600"/>
          </a:xfrm>
        </p:spPr>
        <p:txBody>
          <a:bodyPr/>
          <a:lstStyle/>
          <a:p>
            <a:r>
              <a:rPr lang="en-GB" dirty="0"/>
              <a:t>Modelling Signalling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BED233-784D-B648-991D-0C2357B2FF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83812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>
                <a:solidFill>
                  <a:srgbClr val="002060"/>
                </a:solidFill>
              </a:rPr>
              <a:t>Computational Modelling SSC</a:t>
            </a:r>
          </a:p>
          <a:p>
            <a:r>
              <a:rPr lang="en-GB" dirty="0">
                <a:solidFill>
                  <a:srgbClr val="002060"/>
                </a:solidFill>
              </a:rPr>
              <a:t>Mitchell lab</a:t>
            </a:r>
          </a:p>
          <a:p>
            <a:endParaRPr lang="en-GB" dirty="0">
              <a:solidFill>
                <a:srgbClr val="002060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2734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AE0D0-A5DD-C51E-7B40-3D80719C6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What is Systems Biology?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60419F-CFB7-8D0B-50F8-FB33D258E7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43" b="1886"/>
          <a:stretch/>
        </p:blipFill>
        <p:spPr>
          <a:xfrm>
            <a:off x="5708822" y="1492250"/>
            <a:ext cx="6483177" cy="304268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47FF269-24CE-8EBE-9B4E-23CD50342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It starts with a picture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We write some equations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We turn the equations into code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17FB2C-A195-0F69-FD06-DF176E5AFB30}"/>
              </a:ext>
            </a:extLst>
          </p:cNvPr>
          <p:cNvSpPr txBox="1"/>
          <p:nvPr/>
        </p:nvSpPr>
        <p:spPr>
          <a:xfrm>
            <a:off x="173620" y="6492875"/>
            <a:ext cx="6485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Mitchell S…. Hoffmann A. Methods in molecular biology. 2015</a:t>
            </a:r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5265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AE0D0-A5DD-C51E-7B40-3D80719C6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What is Systems Biology?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47FF269-24CE-8EBE-9B4E-23CD50342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It starts with a picture</a:t>
            </a:r>
          </a:p>
          <a:p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We write some equations</a:t>
            </a:r>
          </a:p>
          <a:p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We turn the equations into code</a:t>
            </a:r>
          </a:p>
          <a:p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We tell the computer to simulate the system using</a:t>
            </a:r>
          </a:p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458" name="Picture 2" descr="Julia (programming language) - Wikipedia">
            <a:extLst>
              <a:ext uri="{FF2B5EF4-FFF2-40B4-BE49-F238E27FC236}">
                <a16:creationId xmlns:a16="http://schemas.microsoft.com/office/drawing/2014/main" id="{E0150EC5-52CC-DC17-412E-BB24EA1251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5666" y="3184550"/>
            <a:ext cx="1125323" cy="720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82192AB-D773-0354-2BAD-DD1D70BDC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5103" y="4001294"/>
            <a:ext cx="4921898" cy="214265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E8C366-C56A-D39B-6966-E0A94EEEFE7B}"/>
              </a:ext>
            </a:extLst>
          </p:cNvPr>
          <p:cNvSpPr/>
          <p:nvPr/>
        </p:nvSpPr>
        <p:spPr>
          <a:xfrm>
            <a:off x="6096000" y="3879035"/>
            <a:ext cx="294167" cy="2570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CBB6F0-84B2-E9DB-A0E6-2A3EAE145951}"/>
              </a:ext>
            </a:extLst>
          </p:cNvPr>
          <p:cNvSpPr txBox="1"/>
          <p:nvPr/>
        </p:nvSpPr>
        <p:spPr>
          <a:xfrm>
            <a:off x="173620" y="6492875"/>
            <a:ext cx="6485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Mitchell S…. Hoffmann A. Methods in molecular biology. 2015</a:t>
            </a:r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2102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AE0D0-A5DD-C51E-7B40-3D80719C6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What is Systems Biology?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47FF269-24CE-8EBE-9B4E-23CD50342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It starts with a picture</a:t>
            </a:r>
          </a:p>
          <a:p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We write some equations</a:t>
            </a:r>
          </a:p>
          <a:p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We turn the equations into code</a:t>
            </a:r>
          </a:p>
          <a:p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We tell the computer to simulate the system using </a:t>
            </a:r>
          </a:p>
          <a:p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Now we compare the simulations to experiments</a:t>
            </a:r>
          </a:p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8AB4F8-8E4B-1563-DF16-EC5FAD093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9459" y="4332798"/>
            <a:ext cx="6256638" cy="25252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36BA188-3519-7EDF-BEDB-F960C8A81BCC}"/>
              </a:ext>
            </a:extLst>
          </p:cNvPr>
          <p:cNvSpPr txBox="1"/>
          <p:nvPr/>
        </p:nvSpPr>
        <p:spPr>
          <a:xfrm>
            <a:off x="0" y="6544961"/>
            <a:ext cx="5002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Mitchell S…. Hoffmann A. Front Immunol. 2019</a:t>
            </a:r>
          </a:p>
        </p:txBody>
      </p:sp>
      <p:pic>
        <p:nvPicPr>
          <p:cNvPr id="4" name="Picture 2" descr="Julia (programming language) - Wikipedia">
            <a:extLst>
              <a:ext uri="{FF2B5EF4-FFF2-40B4-BE49-F238E27FC236}">
                <a16:creationId xmlns:a16="http://schemas.microsoft.com/office/drawing/2014/main" id="{98075DBC-084F-9898-CBE1-30B1D0B24A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5666" y="3184550"/>
            <a:ext cx="1125323" cy="720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16829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AE0D0-A5DD-C51E-7B40-3D80719C6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What is Systems Biology?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47FF269-24CE-8EBE-9B4E-23CD50342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75175"/>
          </a:xfrm>
        </p:spPr>
        <p:txBody>
          <a:bodyPr>
            <a:norm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It starts with a picture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We write some equations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We turn the equations into code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We tell the computer to simulate the system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Now we compare the simulations to experiments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Did we get it right? </a:t>
            </a:r>
            <a:b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BC7C62B-4485-D541-CDCB-DB8467940963}"/>
              </a:ext>
            </a:extLst>
          </p:cNvPr>
          <p:cNvGrpSpPr/>
          <p:nvPr/>
        </p:nvGrpSpPr>
        <p:grpSpPr>
          <a:xfrm>
            <a:off x="4139514" y="1690688"/>
            <a:ext cx="7978264" cy="3314115"/>
            <a:chOff x="4139514" y="1690688"/>
            <a:chExt cx="7978264" cy="3314115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A0985146-BE77-EA5C-FEC6-F7EC187D1E4A}"/>
                </a:ext>
              </a:extLst>
            </p:cNvPr>
            <p:cNvSpPr/>
            <p:nvPr/>
          </p:nvSpPr>
          <p:spPr>
            <a:xfrm>
              <a:off x="4139514" y="1690688"/>
              <a:ext cx="5260740" cy="3042952"/>
            </a:xfrm>
            <a:custGeom>
              <a:avLst/>
              <a:gdLst>
                <a:gd name="connsiteX0" fmla="*/ 0 w 5260740"/>
                <a:gd name="connsiteY0" fmla="*/ 2817022 h 2941592"/>
                <a:gd name="connsiteX1" fmla="*/ 4572000 w 5260740"/>
                <a:gd name="connsiteY1" fmla="*/ 2767595 h 2941592"/>
                <a:gd name="connsiteX2" fmla="*/ 4955059 w 5260740"/>
                <a:gd name="connsiteY2" fmla="*/ 1136503 h 2941592"/>
                <a:gd name="connsiteX3" fmla="*/ 1767016 w 5260740"/>
                <a:gd name="connsiteY3" fmla="*/ 86179 h 2941592"/>
                <a:gd name="connsiteX4" fmla="*/ 247135 w 5260740"/>
                <a:gd name="connsiteY4" fmla="*/ 135606 h 294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60740" h="2941592">
                  <a:moveTo>
                    <a:pt x="0" y="2817022"/>
                  </a:moveTo>
                  <a:cubicBezTo>
                    <a:pt x="1873078" y="2932352"/>
                    <a:pt x="3746157" y="3047682"/>
                    <a:pt x="4572000" y="2767595"/>
                  </a:cubicBezTo>
                  <a:cubicBezTo>
                    <a:pt x="5397843" y="2487508"/>
                    <a:pt x="5422556" y="1583406"/>
                    <a:pt x="4955059" y="1136503"/>
                  </a:cubicBezTo>
                  <a:cubicBezTo>
                    <a:pt x="4487562" y="689600"/>
                    <a:pt x="2551670" y="252995"/>
                    <a:pt x="1767016" y="86179"/>
                  </a:cubicBezTo>
                  <a:cubicBezTo>
                    <a:pt x="982362" y="-80637"/>
                    <a:pt x="614748" y="27484"/>
                    <a:pt x="247135" y="135606"/>
                  </a:cubicBezTo>
                </a:path>
              </a:pathLst>
            </a:custGeom>
            <a:noFill/>
            <a:ln w="57150">
              <a:solidFill>
                <a:schemeClr val="tx1"/>
              </a:solidFill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AEA7966-F694-05FA-85DD-A001A8EAD066}"/>
                </a:ext>
              </a:extLst>
            </p:cNvPr>
            <p:cNvSpPr txBox="1"/>
            <p:nvPr/>
          </p:nvSpPr>
          <p:spPr>
            <a:xfrm>
              <a:off x="4139514" y="4635471"/>
              <a:ext cx="4796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>
                  <a:latin typeface="Arial" panose="020B0604020202020204" pitchFamily="34" charset="0"/>
                  <a:cs typeface="Arial" panose="020B0604020202020204" pitchFamily="34" charset="0"/>
                </a:rPr>
                <a:t>No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9CA7340-807B-9A52-5801-24D47E911D6D}"/>
                </a:ext>
              </a:extLst>
            </p:cNvPr>
            <p:cNvSpPr txBox="1"/>
            <p:nvPr/>
          </p:nvSpPr>
          <p:spPr>
            <a:xfrm>
              <a:off x="7798062" y="4358472"/>
              <a:ext cx="431971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GB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We’ve discovered that </a:t>
              </a:r>
              <a:br>
                <a:rPr lang="en-GB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GB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something was missing from our picture!</a:t>
              </a: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AC45B2F1-E1CB-1717-D71B-2EED16B496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7584"/>
          <a:stretch/>
        </p:blipFill>
        <p:spPr>
          <a:xfrm>
            <a:off x="6826103" y="1455738"/>
            <a:ext cx="5365898" cy="1853948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A93944C1-FFAF-70D9-162A-7AAD2308517C}"/>
              </a:ext>
            </a:extLst>
          </p:cNvPr>
          <p:cNvGrpSpPr/>
          <p:nvPr/>
        </p:nvGrpSpPr>
        <p:grpSpPr>
          <a:xfrm>
            <a:off x="850138" y="4820137"/>
            <a:ext cx="11098715" cy="1672738"/>
            <a:chOff x="850138" y="4820137"/>
            <a:chExt cx="11098715" cy="167273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5749203-0069-F8BF-F910-6B647DBD1CA5}"/>
                </a:ext>
              </a:extLst>
            </p:cNvPr>
            <p:cNvSpPr txBox="1"/>
            <p:nvPr/>
          </p:nvSpPr>
          <p:spPr>
            <a:xfrm>
              <a:off x="1940011" y="4820137"/>
              <a:ext cx="5610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>
                  <a:latin typeface="Arial" panose="020B0604020202020204" pitchFamily="34" charset="0"/>
                  <a:cs typeface="Arial" panose="020B0604020202020204" pitchFamily="34" charset="0"/>
                </a:rPr>
                <a:t>Yes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3F9FE1D-ADC7-8D75-0D0E-F287C7A25216}"/>
                </a:ext>
              </a:extLst>
            </p:cNvPr>
            <p:cNvCxnSpPr/>
            <p:nvPr/>
          </p:nvCxnSpPr>
          <p:spPr>
            <a:xfrm>
              <a:off x="1940011" y="4820137"/>
              <a:ext cx="0" cy="679622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47FC236-7396-E84C-6564-43C6B9F6360C}"/>
                </a:ext>
              </a:extLst>
            </p:cNvPr>
            <p:cNvSpPr txBox="1"/>
            <p:nvPr/>
          </p:nvSpPr>
          <p:spPr>
            <a:xfrm>
              <a:off x="850138" y="5107880"/>
              <a:ext cx="11098715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br>
                <a:rPr lang="en-GB" sz="2800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GB" sz="280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We have created an accurate virtual cell!</a:t>
              </a:r>
              <a:br>
                <a:rPr lang="en-GB" sz="280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endParaRPr lang="en-GB" sz="280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2977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plant&#10;&#10;Description automatically generated">
            <a:extLst>
              <a:ext uri="{FF2B5EF4-FFF2-40B4-BE49-F238E27FC236}">
                <a16:creationId xmlns:a16="http://schemas.microsoft.com/office/drawing/2014/main" id="{2A4CDC57-6034-8986-1E3C-F5A4F95BA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921" y="0"/>
            <a:ext cx="6596743" cy="6858000"/>
          </a:xfrm>
          <a:prstGeom prst="rect">
            <a:avLst/>
          </a:prstGeom>
        </p:spPr>
      </p:pic>
      <p:pic>
        <p:nvPicPr>
          <p:cNvPr id="7" name="Picture 6" descr="A diagram of a cell&#10;&#10;Description automatically generated">
            <a:extLst>
              <a:ext uri="{FF2B5EF4-FFF2-40B4-BE49-F238E27FC236}">
                <a16:creationId xmlns:a16="http://schemas.microsoft.com/office/drawing/2014/main" id="{EE2B291F-BD70-41D8-517D-492CAACC4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921" y="0"/>
            <a:ext cx="6596743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EAE54B7-8E94-2031-52EB-703F71AB587A}"/>
              </a:ext>
            </a:extLst>
          </p:cNvPr>
          <p:cNvSpPr txBox="1"/>
          <p:nvPr/>
        </p:nvSpPr>
        <p:spPr>
          <a:xfrm>
            <a:off x="6991109" y="51977"/>
            <a:ext cx="512666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can we apply this approach to blood cancer?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FCE7BF-B69F-8B3A-65DD-A0E90A100088}"/>
              </a:ext>
            </a:extLst>
          </p:cNvPr>
          <p:cNvSpPr txBox="1"/>
          <p:nvPr/>
        </p:nvSpPr>
        <p:spPr>
          <a:xfrm>
            <a:off x="6991109" y="1059612"/>
            <a:ext cx="47035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It starts with a picture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2A9EA9-9E69-ED3E-7E9D-4BED0E6E8A6D}"/>
              </a:ext>
            </a:extLst>
          </p:cNvPr>
          <p:cNvSpPr txBox="1"/>
          <p:nvPr/>
        </p:nvSpPr>
        <p:spPr>
          <a:xfrm>
            <a:off x="6991109" y="1605582"/>
            <a:ext cx="534139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>
                <a:latin typeface="Arial" panose="020B0604020202020204" pitchFamily="34" charset="0"/>
                <a:cs typeface="Arial" panose="020B0604020202020204" pitchFamily="34" charset="0"/>
              </a:rPr>
              <a:t>Built up over many years</a:t>
            </a:r>
          </a:p>
          <a:p>
            <a:r>
              <a:rPr lang="en-GB" sz="160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Shokhirev</a:t>
            </a:r>
            <a:r>
              <a:rPr lang="en-GB" sz="16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…Hoffman, Mol Sys Bio. 2015</a:t>
            </a:r>
          </a:p>
          <a:p>
            <a:r>
              <a:rPr lang="en-GB" sz="1600" u="sng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Mitchell</a:t>
            </a:r>
            <a:r>
              <a:rPr lang="en-GB" sz="16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 Roy*…Hoffmann, PNAS. 2018</a:t>
            </a:r>
          </a:p>
          <a:p>
            <a:r>
              <a:rPr lang="en-GB" sz="16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Roy*, </a:t>
            </a:r>
            <a:r>
              <a:rPr lang="en-GB" sz="1600" u="sng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Mitchell</a:t>
            </a:r>
            <a:r>
              <a:rPr lang="en-GB" sz="16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*…Hoffmann, Immunity. 2019</a:t>
            </a:r>
          </a:p>
          <a:p>
            <a:r>
              <a:rPr lang="en-GB" sz="16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Cloete…</a:t>
            </a:r>
            <a:r>
              <a:rPr lang="en-GB" sz="1600" u="sng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Mitchell</a:t>
            </a:r>
            <a:r>
              <a:rPr lang="en-GB" sz="16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NPJ Sys Bio App. 2023</a:t>
            </a:r>
          </a:p>
          <a:p>
            <a:r>
              <a:rPr lang="en-GB" sz="160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Jayawant</a:t>
            </a:r>
            <a:r>
              <a:rPr lang="en-GB" sz="16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  <a:r>
              <a:rPr lang="en-GB" sz="1600" u="sng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Mitchell</a:t>
            </a:r>
            <a:r>
              <a:rPr lang="en-GB" sz="16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Front </a:t>
            </a:r>
            <a:r>
              <a:rPr lang="en-GB" sz="160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Onc</a:t>
            </a:r>
            <a:r>
              <a:rPr lang="en-GB" sz="16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2023</a:t>
            </a:r>
          </a:p>
          <a:p>
            <a:r>
              <a:rPr lang="en-GB" sz="1600" u="sng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Mitchell</a:t>
            </a:r>
            <a:r>
              <a:rPr lang="en-GB" sz="16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,… Hoffmann. Science Signalling. 2023</a:t>
            </a:r>
          </a:p>
        </p:txBody>
      </p:sp>
    </p:spTree>
    <p:extLst>
      <p:ext uri="{BB962C8B-B14F-4D97-AF65-F5344CB8AC3E}">
        <p14:creationId xmlns:p14="http://schemas.microsoft.com/office/powerpoint/2010/main" val="3405581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cell cycle&#10;&#10;Description automatically generated">
            <a:extLst>
              <a:ext uri="{FF2B5EF4-FFF2-40B4-BE49-F238E27FC236}">
                <a16:creationId xmlns:a16="http://schemas.microsoft.com/office/drawing/2014/main" id="{4C1A736C-CEF2-A287-9D7E-058AE3523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913" y="1172478"/>
            <a:ext cx="5248174" cy="56855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5A3ACD-B217-6112-C612-0308D437758A}"/>
              </a:ext>
            </a:extLst>
          </p:cNvPr>
          <p:cNvSpPr txBox="1"/>
          <p:nvPr/>
        </p:nvSpPr>
        <p:spPr>
          <a:xfrm>
            <a:off x="55346" y="0"/>
            <a:ext cx="1007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3 Inputs: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5B3C0C2-3B47-B827-E69A-BF87FB8FC0F8}"/>
              </a:ext>
            </a:extLst>
          </p:cNvPr>
          <p:cNvGrpSpPr/>
          <p:nvPr/>
        </p:nvGrpSpPr>
        <p:grpSpPr>
          <a:xfrm>
            <a:off x="3471913" y="166255"/>
            <a:ext cx="1033585" cy="814647"/>
            <a:chOff x="3471913" y="166255"/>
            <a:chExt cx="1510145" cy="814647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189FF42-E3CF-C2B4-5BB4-52213A9394F1}"/>
                </a:ext>
              </a:extLst>
            </p:cNvPr>
            <p:cNvCxnSpPr>
              <a:cxnSpLocks/>
            </p:cNvCxnSpPr>
            <p:nvPr/>
          </p:nvCxnSpPr>
          <p:spPr>
            <a:xfrm>
              <a:off x="3471913" y="166255"/>
              <a:ext cx="0" cy="81464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8A648A0-3EC8-2935-01EF-5D6317543F5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71913" y="980902"/>
              <a:ext cx="1510145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19191E7-5385-764A-447B-D46664DD14B1}"/>
              </a:ext>
            </a:extLst>
          </p:cNvPr>
          <p:cNvGrpSpPr/>
          <p:nvPr/>
        </p:nvGrpSpPr>
        <p:grpSpPr>
          <a:xfrm>
            <a:off x="6583644" y="166254"/>
            <a:ext cx="1033585" cy="814647"/>
            <a:chOff x="3471913" y="166255"/>
            <a:chExt cx="1510145" cy="81464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BD4510A-4FB1-08CE-DCF5-1ED6248989D7}"/>
                </a:ext>
              </a:extLst>
            </p:cNvPr>
            <p:cNvCxnSpPr>
              <a:cxnSpLocks/>
            </p:cNvCxnSpPr>
            <p:nvPr/>
          </p:nvCxnSpPr>
          <p:spPr>
            <a:xfrm>
              <a:off x="3471913" y="166255"/>
              <a:ext cx="0" cy="81464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3554C2F-831A-7BF2-6206-BEAE7ADF3F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71913" y="980902"/>
              <a:ext cx="1510145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122CD3C-F039-7469-D58C-8D3D7CD07844}"/>
              </a:ext>
            </a:extLst>
          </p:cNvPr>
          <p:cNvGrpSpPr/>
          <p:nvPr/>
        </p:nvGrpSpPr>
        <p:grpSpPr>
          <a:xfrm>
            <a:off x="9278255" y="2580825"/>
            <a:ext cx="1033585" cy="814647"/>
            <a:chOff x="3471913" y="166255"/>
            <a:chExt cx="1510145" cy="81464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EC84B5E-543E-DA2A-8A8E-717144F47E92}"/>
                </a:ext>
              </a:extLst>
            </p:cNvPr>
            <p:cNvCxnSpPr>
              <a:cxnSpLocks/>
            </p:cNvCxnSpPr>
            <p:nvPr/>
          </p:nvCxnSpPr>
          <p:spPr>
            <a:xfrm>
              <a:off x="3471913" y="166255"/>
              <a:ext cx="0" cy="81464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F305548-60A9-35E0-94CD-B98A3BE70E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71913" y="980902"/>
              <a:ext cx="1510145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7FD61CB-B357-8132-9349-ADEB3870451B}"/>
              </a:ext>
            </a:extLst>
          </p:cNvPr>
          <p:cNvCxnSpPr/>
          <p:nvPr/>
        </p:nvCxnSpPr>
        <p:spPr>
          <a:xfrm>
            <a:off x="6583644" y="665772"/>
            <a:ext cx="1033585" cy="0"/>
          </a:xfrm>
          <a:prstGeom prst="lin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F54403B-85E0-E599-6FC4-96118C689C11}"/>
              </a:ext>
            </a:extLst>
          </p:cNvPr>
          <p:cNvCxnSpPr>
            <a:cxnSpLocks/>
          </p:cNvCxnSpPr>
          <p:nvPr/>
        </p:nvCxnSpPr>
        <p:spPr>
          <a:xfrm>
            <a:off x="9278254" y="3076740"/>
            <a:ext cx="1033586" cy="0"/>
          </a:xfrm>
          <a:prstGeom prst="lin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91AFA89-E6A2-B3B6-D873-D4EFABCFEC75}"/>
              </a:ext>
            </a:extLst>
          </p:cNvPr>
          <p:cNvSpPr txBox="1"/>
          <p:nvPr/>
        </p:nvSpPr>
        <p:spPr>
          <a:xfrm>
            <a:off x="2797337" y="481106"/>
            <a:ext cx="519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TLR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87C949-A625-9C0F-B602-93197E9E59C6}"/>
              </a:ext>
            </a:extLst>
          </p:cNvPr>
          <p:cNvSpPr txBox="1"/>
          <p:nvPr/>
        </p:nvSpPr>
        <p:spPr>
          <a:xfrm>
            <a:off x="5909067" y="461665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BCR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01F753-1C2B-90C7-0C39-3EDC62B068C9}"/>
              </a:ext>
            </a:extLst>
          </p:cNvPr>
          <p:cNvSpPr txBox="1"/>
          <p:nvPr/>
        </p:nvSpPr>
        <p:spPr>
          <a:xfrm>
            <a:off x="8720087" y="2866775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NIK</a:t>
            </a:r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4E5EED0C-AA8F-7873-8227-1E6C58E41ADF}"/>
              </a:ext>
            </a:extLst>
          </p:cNvPr>
          <p:cNvSpPr/>
          <p:nvPr/>
        </p:nvSpPr>
        <p:spPr>
          <a:xfrm>
            <a:off x="3499506" y="414830"/>
            <a:ext cx="1060704" cy="529444"/>
          </a:xfrm>
          <a:custGeom>
            <a:avLst/>
            <a:gdLst>
              <a:gd name="connsiteX0" fmla="*/ 0 w 1060704"/>
              <a:gd name="connsiteY0" fmla="*/ 342662 h 529444"/>
              <a:gd name="connsiteX1" fmla="*/ 170688 w 1060704"/>
              <a:gd name="connsiteY1" fmla="*/ 1286 h 529444"/>
              <a:gd name="connsiteX2" fmla="*/ 633984 w 1060704"/>
              <a:gd name="connsiteY2" fmla="*/ 452390 h 529444"/>
              <a:gd name="connsiteX3" fmla="*/ 1060704 w 1060704"/>
              <a:gd name="connsiteY3" fmla="*/ 525542 h 529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0704" h="529444">
                <a:moveTo>
                  <a:pt x="0" y="342662"/>
                </a:moveTo>
                <a:cubicBezTo>
                  <a:pt x="32512" y="162830"/>
                  <a:pt x="65024" y="-17002"/>
                  <a:pt x="170688" y="1286"/>
                </a:cubicBezTo>
                <a:cubicBezTo>
                  <a:pt x="276352" y="19574"/>
                  <a:pt x="485648" y="365014"/>
                  <a:pt x="633984" y="452390"/>
                </a:cubicBezTo>
                <a:cubicBezTo>
                  <a:pt x="782320" y="539766"/>
                  <a:pt x="921512" y="532654"/>
                  <a:pt x="1060704" y="525542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76976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cell cycle&#10;&#10;Description automatically generated">
            <a:extLst>
              <a:ext uri="{FF2B5EF4-FFF2-40B4-BE49-F238E27FC236}">
                <a16:creationId xmlns:a16="http://schemas.microsoft.com/office/drawing/2014/main" id="{4C1A736C-CEF2-A287-9D7E-058AE3523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913" y="1172478"/>
            <a:ext cx="5248174" cy="56855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5A3ACD-B217-6112-C612-0308D437758A}"/>
              </a:ext>
            </a:extLst>
          </p:cNvPr>
          <p:cNvSpPr txBox="1"/>
          <p:nvPr/>
        </p:nvSpPr>
        <p:spPr>
          <a:xfrm>
            <a:off x="55346" y="0"/>
            <a:ext cx="1007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3 Inputs: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5B3C0C2-3B47-B827-E69A-BF87FB8FC0F8}"/>
              </a:ext>
            </a:extLst>
          </p:cNvPr>
          <p:cNvGrpSpPr/>
          <p:nvPr/>
        </p:nvGrpSpPr>
        <p:grpSpPr>
          <a:xfrm>
            <a:off x="3398424" y="238590"/>
            <a:ext cx="1033585" cy="814647"/>
            <a:chOff x="3471913" y="166255"/>
            <a:chExt cx="1510145" cy="814647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189FF42-E3CF-C2B4-5BB4-52213A9394F1}"/>
                </a:ext>
              </a:extLst>
            </p:cNvPr>
            <p:cNvCxnSpPr>
              <a:cxnSpLocks/>
            </p:cNvCxnSpPr>
            <p:nvPr/>
          </p:nvCxnSpPr>
          <p:spPr>
            <a:xfrm>
              <a:off x="3471913" y="166255"/>
              <a:ext cx="0" cy="81464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8A648A0-3EC8-2935-01EF-5D6317543F5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71913" y="980902"/>
              <a:ext cx="1510145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19191E7-5385-764A-447B-D46664DD14B1}"/>
              </a:ext>
            </a:extLst>
          </p:cNvPr>
          <p:cNvGrpSpPr/>
          <p:nvPr/>
        </p:nvGrpSpPr>
        <p:grpSpPr>
          <a:xfrm>
            <a:off x="6676889" y="253861"/>
            <a:ext cx="1033585" cy="814647"/>
            <a:chOff x="3471913" y="166255"/>
            <a:chExt cx="1510145" cy="81464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BD4510A-4FB1-08CE-DCF5-1ED6248989D7}"/>
                </a:ext>
              </a:extLst>
            </p:cNvPr>
            <p:cNvCxnSpPr>
              <a:cxnSpLocks/>
            </p:cNvCxnSpPr>
            <p:nvPr/>
          </p:nvCxnSpPr>
          <p:spPr>
            <a:xfrm>
              <a:off x="3471913" y="166255"/>
              <a:ext cx="0" cy="81464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3554C2F-831A-7BF2-6206-BEAE7ADF3F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71913" y="980902"/>
              <a:ext cx="1510145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7FD61CB-B357-8132-9349-ADEB3870451B}"/>
              </a:ext>
            </a:extLst>
          </p:cNvPr>
          <p:cNvCxnSpPr/>
          <p:nvPr/>
        </p:nvCxnSpPr>
        <p:spPr>
          <a:xfrm>
            <a:off x="6676889" y="753379"/>
            <a:ext cx="1033585" cy="0"/>
          </a:xfrm>
          <a:prstGeom prst="lin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91AFA89-E6A2-B3B6-D873-D4EFABCFEC75}"/>
              </a:ext>
            </a:extLst>
          </p:cNvPr>
          <p:cNvSpPr txBox="1"/>
          <p:nvPr/>
        </p:nvSpPr>
        <p:spPr>
          <a:xfrm>
            <a:off x="2797337" y="481106"/>
            <a:ext cx="519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TLR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87C949-A625-9C0F-B602-93197E9E59C6}"/>
              </a:ext>
            </a:extLst>
          </p:cNvPr>
          <p:cNvSpPr txBox="1"/>
          <p:nvPr/>
        </p:nvSpPr>
        <p:spPr>
          <a:xfrm>
            <a:off x="5909067" y="461665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BCR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01F753-1C2B-90C7-0C39-3EDC62B068C9}"/>
              </a:ext>
            </a:extLst>
          </p:cNvPr>
          <p:cNvSpPr txBox="1"/>
          <p:nvPr/>
        </p:nvSpPr>
        <p:spPr>
          <a:xfrm>
            <a:off x="8720087" y="2866775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NIK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CD97FF-2DBB-A24D-A8F7-5518C260E80E}"/>
              </a:ext>
            </a:extLst>
          </p:cNvPr>
          <p:cNvSpPr txBox="1"/>
          <p:nvPr/>
        </p:nvSpPr>
        <p:spPr>
          <a:xfrm>
            <a:off x="55346" y="27009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(well 6 really)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96F9FFF-8D1A-097B-E8C5-35D45EDFEB61}"/>
              </a:ext>
            </a:extLst>
          </p:cNvPr>
          <p:cNvGrpSpPr/>
          <p:nvPr/>
        </p:nvGrpSpPr>
        <p:grpSpPr>
          <a:xfrm>
            <a:off x="4625187" y="253861"/>
            <a:ext cx="1033585" cy="814647"/>
            <a:chOff x="3471913" y="166255"/>
            <a:chExt cx="1510145" cy="81464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C89B7D0-FAF7-55E0-B925-065935A66E24}"/>
                </a:ext>
              </a:extLst>
            </p:cNvPr>
            <p:cNvCxnSpPr>
              <a:cxnSpLocks/>
            </p:cNvCxnSpPr>
            <p:nvPr/>
          </p:nvCxnSpPr>
          <p:spPr>
            <a:xfrm>
              <a:off x="3471913" y="166255"/>
              <a:ext cx="0" cy="81464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757C86E-7CD2-E8C7-26B3-DE1E4984F1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71913" y="980902"/>
              <a:ext cx="1510145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Freeform 10">
            <a:extLst>
              <a:ext uri="{FF2B5EF4-FFF2-40B4-BE49-F238E27FC236}">
                <a16:creationId xmlns:a16="http://schemas.microsoft.com/office/drawing/2014/main" id="{0EBC9911-EAC1-C883-B33F-FB21532EA14C}"/>
              </a:ext>
            </a:extLst>
          </p:cNvPr>
          <p:cNvSpPr/>
          <p:nvPr/>
        </p:nvSpPr>
        <p:spPr>
          <a:xfrm>
            <a:off x="4640186" y="488656"/>
            <a:ext cx="1060704" cy="529444"/>
          </a:xfrm>
          <a:custGeom>
            <a:avLst/>
            <a:gdLst>
              <a:gd name="connsiteX0" fmla="*/ 0 w 1060704"/>
              <a:gd name="connsiteY0" fmla="*/ 342662 h 529444"/>
              <a:gd name="connsiteX1" fmla="*/ 170688 w 1060704"/>
              <a:gd name="connsiteY1" fmla="*/ 1286 h 529444"/>
              <a:gd name="connsiteX2" fmla="*/ 633984 w 1060704"/>
              <a:gd name="connsiteY2" fmla="*/ 452390 h 529444"/>
              <a:gd name="connsiteX3" fmla="*/ 1060704 w 1060704"/>
              <a:gd name="connsiteY3" fmla="*/ 525542 h 529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0704" h="529444">
                <a:moveTo>
                  <a:pt x="0" y="342662"/>
                </a:moveTo>
                <a:cubicBezTo>
                  <a:pt x="32512" y="162830"/>
                  <a:pt x="65024" y="-17002"/>
                  <a:pt x="170688" y="1286"/>
                </a:cubicBezTo>
                <a:cubicBezTo>
                  <a:pt x="276352" y="19574"/>
                  <a:pt x="485648" y="365014"/>
                  <a:pt x="633984" y="452390"/>
                </a:cubicBezTo>
                <a:cubicBezTo>
                  <a:pt x="782320" y="539766"/>
                  <a:pt x="921512" y="532654"/>
                  <a:pt x="1060704" y="525542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6D56CE8-1C3E-0651-A73C-B46CBC01B598}"/>
              </a:ext>
            </a:extLst>
          </p:cNvPr>
          <p:cNvCxnSpPr/>
          <p:nvPr/>
        </p:nvCxnSpPr>
        <p:spPr>
          <a:xfrm>
            <a:off x="3398424" y="750299"/>
            <a:ext cx="1033585" cy="0"/>
          </a:xfrm>
          <a:prstGeom prst="lin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8007CBD-62FD-403B-05B8-30F8268DD28D}"/>
              </a:ext>
            </a:extLst>
          </p:cNvPr>
          <p:cNvSpPr txBox="1"/>
          <p:nvPr/>
        </p:nvSpPr>
        <p:spPr>
          <a:xfrm>
            <a:off x="3340553" y="-74688"/>
            <a:ext cx="132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Steady state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D25E4C6-4BC2-7AFF-809B-E536E5E38CD0}"/>
              </a:ext>
            </a:extLst>
          </p:cNvPr>
          <p:cNvSpPr txBox="1"/>
          <p:nvPr/>
        </p:nvSpPr>
        <p:spPr>
          <a:xfrm>
            <a:off x="4634398" y="-69355"/>
            <a:ext cx="1323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Time course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1316324-782E-8B30-1B1B-6882E832E819}"/>
              </a:ext>
            </a:extLst>
          </p:cNvPr>
          <p:cNvGrpSpPr/>
          <p:nvPr/>
        </p:nvGrpSpPr>
        <p:grpSpPr>
          <a:xfrm>
            <a:off x="7844357" y="253861"/>
            <a:ext cx="1033585" cy="814647"/>
            <a:chOff x="3471913" y="166255"/>
            <a:chExt cx="1510145" cy="81464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AB19212-EF9F-1520-405F-929A7757AB9C}"/>
                </a:ext>
              </a:extLst>
            </p:cNvPr>
            <p:cNvCxnSpPr>
              <a:cxnSpLocks/>
            </p:cNvCxnSpPr>
            <p:nvPr/>
          </p:nvCxnSpPr>
          <p:spPr>
            <a:xfrm>
              <a:off x="3471913" y="166255"/>
              <a:ext cx="0" cy="81464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6B30CCC-A97D-FC35-9008-4FA6310509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71913" y="980902"/>
              <a:ext cx="1510145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2FF019E-8106-23C9-B725-A456452A6685}"/>
              </a:ext>
            </a:extLst>
          </p:cNvPr>
          <p:cNvCxnSpPr/>
          <p:nvPr/>
        </p:nvCxnSpPr>
        <p:spPr>
          <a:xfrm>
            <a:off x="7844357" y="765570"/>
            <a:ext cx="1033585" cy="0"/>
          </a:xfrm>
          <a:prstGeom prst="lin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44EDEE5-9777-43BA-8102-86D49FFBC9C2}"/>
              </a:ext>
            </a:extLst>
          </p:cNvPr>
          <p:cNvSpPr txBox="1"/>
          <p:nvPr/>
        </p:nvSpPr>
        <p:spPr>
          <a:xfrm>
            <a:off x="6505644" y="-80021"/>
            <a:ext cx="132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Steady state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6D9561D-4482-BEC3-090B-3F62A5203502}"/>
              </a:ext>
            </a:extLst>
          </p:cNvPr>
          <p:cNvSpPr txBox="1"/>
          <p:nvPr/>
        </p:nvSpPr>
        <p:spPr>
          <a:xfrm>
            <a:off x="7799489" y="-74688"/>
            <a:ext cx="1323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Time course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501BA0F-44A9-E3B8-DA01-ABEE54FF50C9}"/>
              </a:ext>
            </a:extLst>
          </p:cNvPr>
          <p:cNvGrpSpPr/>
          <p:nvPr/>
        </p:nvGrpSpPr>
        <p:grpSpPr>
          <a:xfrm>
            <a:off x="9231766" y="2614353"/>
            <a:ext cx="1033585" cy="814647"/>
            <a:chOff x="3471913" y="166255"/>
            <a:chExt cx="1510145" cy="814647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B5BF6C4-B624-EB4A-62D5-313C515E1ECF}"/>
                </a:ext>
              </a:extLst>
            </p:cNvPr>
            <p:cNvCxnSpPr>
              <a:cxnSpLocks/>
            </p:cNvCxnSpPr>
            <p:nvPr/>
          </p:nvCxnSpPr>
          <p:spPr>
            <a:xfrm>
              <a:off x="3471913" y="166255"/>
              <a:ext cx="0" cy="81464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F96BBB7-6009-A69D-A5E7-3C4D689AD3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71913" y="980902"/>
              <a:ext cx="1510145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1C59C97-499B-258C-8840-F2B58F652E3A}"/>
              </a:ext>
            </a:extLst>
          </p:cNvPr>
          <p:cNvCxnSpPr/>
          <p:nvPr/>
        </p:nvCxnSpPr>
        <p:spPr>
          <a:xfrm>
            <a:off x="9231766" y="3113871"/>
            <a:ext cx="1033585" cy="0"/>
          </a:xfrm>
          <a:prstGeom prst="lin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519A64B-34ED-4216-CD35-EC304A7E6C41}"/>
              </a:ext>
            </a:extLst>
          </p:cNvPr>
          <p:cNvGrpSpPr/>
          <p:nvPr/>
        </p:nvGrpSpPr>
        <p:grpSpPr>
          <a:xfrm>
            <a:off x="10399234" y="2614353"/>
            <a:ext cx="1033585" cy="814647"/>
            <a:chOff x="3471913" y="166255"/>
            <a:chExt cx="1510145" cy="814647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2488E7EA-5144-9B76-8032-5727F0C61EBC}"/>
                </a:ext>
              </a:extLst>
            </p:cNvPr>
            <p:cNvCxnSpPr>
              <a:cxnSpLocks/>
            </p:cNvCxnSpPr>
            <p:nvPr/>
          </p:nvCxnSpPr>
          <p:spPr>
            <a:xfrm>
              <a:off x="3471913" y="166255"/>
              <a:ext cx="0" cy="81464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23C172B-8EDF-E699-EDE6-44A73160348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71913" y="980902"/>
              <a:ext cx="1510145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C7D0AFD0-ACC8-084E-5F3A-E6A98F22C8C1}"/>
              </a:ext>
            </a:extLst>
          </p:cNvPr>
          <p:cNvCxnSpPr/>
          <p:nvPr/>
        </p:nvCxnSpPr>
        <p:spPr>
          <a:xfrm>
            <a:off x="10399234" y="3126062"/>
            <a:ext cx="1033585" cy="0"/>
          </a:xfrm>
          <a:prstGeom prst="lin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C1C790C8-C990-3A0A-BD85-D8E3B240EE6A}"/>
              </a:ext>
            </a:extLst>
          </p:cNvPr>
          <p:cNvSpPr txBox="1"/>
          <p:nvPr/>
        </p:nvSpPr>
        <p:spPr>
          <a:xfrm>
            <a:off x="9060521" y="2280471"/>
            <a:ext cx="132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Steady state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A41C14E-2B7E-D143-4F00-52160B5AF7D2}"/>
              </a:ext>
            </a:extLst>
          </p:cNvPr>
          <p:cNvSpPr txBox="1"/>
          <p:nvPr/>
        </p:nvSpPr>
        <p:spPr>
          <a:xfrm>
            <a:off x="10354366" y="2285804"/>
            <a:ext cx="1323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Time course</a:t>
            </a:r>
          </a:p>
        </p:txBody>
      </p:sp>
    </p:spTree>
    <p:extLst>
      <p:ext uri="{BB962C8B-B14F-4D97-AF65-F5344CB8AC3E}">
        <p14:creationId xmlns:p14="http://schemas.microsoft.com/office/powerpoint/2010/main" val="22883875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cell cycle&#10;&#10;Description automatically generated">
            <a:extLst>
              <a:ext uri="{FF2B5EF4-FFF2-40B4-BE49-F238E27FC236}">
                <a16:creationId xmlns:a16="http://schemas.microsoft.com/office/drawing/2014/main" id="{4C1A736C-CEF2-A287-9D7E-058AE3523D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913" y="1172478"/>
            <a:ext cx="5248174" cy="56855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5A3ACD-B217-6112-C612-0308D437758A}"/>
              </a:ext>
            </a:extLst>
          </p:cNvPr>
          <p:cNvSpPr txBox="1"/>
          <p:nvPr/>
        </p:nvSpPr>
        <p:spPr>
          <a:xfrm>
            <a:off x="55346" y="0"/>
            <a:ext cx="1007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3 Inputs: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5B3C0C2-3B47-B827-E69A-BF87FB8FC0F8}"/>
              </a:ext>
            </a:extLst>
          </p:cNvPr>
          <p:cNvGrpSpPr/>
          <p:nvPr/>
        </p:nvGrpSpPr>
        <p:grpSpPr>
          <a:xfrm>
            <a:off x="3398424" y="238590"/>
            <a:ext cx="1033585" cy="814647"/>
            <a:chOff x="3471913" y="166255"/>
            <a:chExt cx="1510145" cy="814647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189FF42-E3CF-C2B4-5BB4-52213A9394F1}"/>
                </a:ext>
              </a:extLst>
            </p:cNvPr>
            <p:cNvCxnSpPr>
              <a:cxnSpLocks/>
            </p:cNvCxnSpPr>
            <p:nvPr/>
          </p:nvCxnSpPr>
          <p:spPr>
            <a:xfrm>
              <a:off x="3471913" y="166255"/>
              <a:ext cx="0" cy="81464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8A648A0-3EC8-2935-01EF-5D6317543F5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71913" y="980902"/>
              <a:ext cx="1510145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19191E7-5385-764A-447B-D46664DD14B1}"/>
              </a:ext>
            </a:extLst>
          </p:cNvPr>
          <p:cNvGrpSpPr/>
          <p:nvPr/>
        </p:nvGrpSpPr>
        <p:grpSpPr>
          <a:xfrm>
            <a:off x="6676889" y="253861"/>
            <a:ext cx="1033585" cy="814647"/>
            <a:chOff x="3471913" y="166255"/>
            <a:chExt cx="1510145" cy="81464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BD4510A-4FB1-08CE-DCF5-1ED6248989D7}"/>
                </a:ext>
              </a:extLst>
            </p:cNvPr>
            <p:cNvCxnSpPr>
              <a:cxnSpLocks/>
            </p:cNvCxnSpPr>
            <p:nvPr/>
          </p:nvCxnSpPr>
          <p:spPr>
            <a:xfrm>
              <a:off x="3471913" y="166255"/>
              <a:ext cx="0" cy="81464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3554C2F-831A-7BF2-6206-BEAE7ADF3F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71913" y="980902"/>
              <a:ext cx="1510145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7FD61CB-B357-8132-9349-ADEB3870451B}"/>
              </a:ext>
            </a:extLst>
          </p:cNvPr>
          <p:cNvCxnSpPr>
            <a:cxnSpLocks/>
          </p:cNvCxnSpPr>
          <p:nvPr/>
        </p:nvCxnSpPr>
        <p:spPr>
          <a:xfrm>
            <a:off x="6676889" y="850438"/>
            <a:ext cx="1033585" cy="0"/>
          </a:xfrm>
          <a:prstGeom prst="line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91AFA89-E6A2-B3B6-D873-D4EFABCFEC75}"/>
              </a:ext>
            </a:extLst>
          </p:cNvPr>
          <p:cNvSpPr txBox="1"/>
          <p:nvPr/>
        </p:nvSpPr>
        <p:spPr>
          <a:xfrm>
            <a:off x="2797337" y="481106"/>
            <a:ext cx="519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TLR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87C949-A625-9C0F-B602-93197E9E59C6}"/>
              </a:ext>
            </a:extLst>
          </p:cNvPr>
          <p:cNvSpPr txBox="1"/>
          <p:nvPr/>
        </p:nvSpPr>
        <p:spPr>
          <a:xfrm>
            <a:off x="5909067" y="461665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BCR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01F753-1C2B-90C7-0C39-3EDC62B068C9}"/>
              </a:ext>
            </a:extLst>
          </p:cNvPr>
          <p:cNvSpPr txBox="1"/>
          <p:nvPr/>
        </p:nvSpPr>
        <p:spPr>
          <a:xfrm>
            <a:off x="8720087" y="2866775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NIK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CD97FF-2DBB-A24D-A8F7-5518C260E80E}"/>
              </a:ext>
            </a:extLst>
          </p:cNvPr>
          <p:cNvSpPr txBox="1"/>
          <p:nvPr/>
        </p:nvSpPr>
        <p:spPr>
          <a:xfrm>
            <a:off x="55346" y="27009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(well 6 really)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96F9FFF-8D1A-097B-E8C5-35D45EDFEB61}"/>
              </a:ext>
            </a:extLst>
          </p:cNvPr>
          <p:cNvGrpSpPr/>
          <p:nvPr/>
        </p:nvGrpSpPr>
        <p:grpSpPr>
          <a:xfrm>
            <a:off x="4625187" y="253861"/>
            <a:ext cx="1033585" cy="814647"/>
            <a:chOff x="3471913" y="166255"/>
            <a:chExt cx="1510145" cy="81464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C89B7D0-FAF7-55E0-B925-065935A66E24}"/>
                </a:ext>
              </a:extLst>
            </p:cNvPr>
            <p:cNvCxnSpPr>
              <a:cxnSpLocks/>
            </p:cNvCxnSpPr>
            <p:nvPr/>
          </p:nvCxnSpPr>
          <p:spPr>
            <a:xfrm>
              <a:off x="3471913" y="166255"/>
              <a:ext cx="0" cy="81464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757C86E-7CD2-E8C7-26B3-DE1E4984F1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71913" y="980902"/>
              <a:ext cx="1510145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6D56CE8-1C3E-0651-A73C-B46CBC01B598}"/>
              </a:ext>
            </a:extLst>
          </p:cNvPr>
          <p:cNvCxnSpPr/>
          <p:nvPr/>
        </p:nvCxnSpPr>
        <p:spPr>
          <a:xfrm>
            <a:off x="3398424" y="750299"/>
            <a:ext cx="1033585" cy="0"/>
          </a:xfrm>
          <a:prstGeom prst="lin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8007CBD-62FD-403B-05B8-30F8268DD28D}"/>
              </a:ext>
            </a:extLst>
          </p:cNvPr>
          <p:cNvSpPr txBox="1"/>
          <p:nvPr/>
        </p:nvSpPr>
        <p:spPr>
          <a:xfrm>
            <a:off x="3340553" y="-74688"/>
            <a:ext cx="132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Steady state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D25E4C6-4BC2-7AFF-809B-E536E5E38CD0}"/>
              </a:ext>
            </a:extLst>
          </p:cNvPr>
          <p:cNvSpPr txBox="1"/>
          <p:nvPr/>
        </p:nvSpPr>
        <p:spPr>
          <a:xfrm>
            <a:off x="4634398" y="-69355"/>
            <a:ext cx="1323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Time course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1316324-782E-8B30-1B1B-6882E832E819}"/>
              </a:ext>
            </a:extLst>
          </p:cNvPr>
          <p:cNvGrpSpPr/>
          <p:nvPr/>
        </p:nvGrpSpPr>
        <p:grpSpPr>
          <a:xfrm>
            <a:off x="7844357" y="253861"/>
            <a:ext cx="1033585" cy="814647"/>
            <a:chOff x="3471913" y="166255"/>
            <a:chExt cx="1510145" cy="81464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AB19212-EF9F-1520-405F-929A7757AB9C}"/>
                </a:ext>
              </a:extLst>
            </p:cNvPr>
            <p:cNvCxnSpPr>
              <a:cxnSpLocks/>
            </p:cNvCxnSpPr>
            <p:nvPr/>
          </p:nvCxnSpPr>
          <p:spPr>
            <a:xfrm>
              <a:off x="3471913" y="166255"/>
              <a:ext cx="0" cy="81464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6B30CCC-A97D-FC35-9008-4FA6310509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71913" y="980902"/>
              <a:ext cx="1510145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2FF019E-8106-23C9-B725-A456452A6685}"/>
              </a:ext>
            </a:extLst>
          </p:cNvPr>
          <p:cNvCxnSpPr/>
          <p:nvPr/>
        </p:nvCxnSpPr>
        <p:spPr>
          <a:xfrm>
            <a:off x="7835175" y="850438"/>
            <a:ext cx="1033585" cy="0"/>
          </a:xfrm>
          <a:prstGeom prst="line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44EDEE5-9777-43BA-8102-86D49FFBC9C2}"/>
              </a:ext>
            </a:extLst>
          </p:cNvPr>
          <p:cNvSpPr txBox="1"/>
          <p:nvPr/>
        </p:nvSpPr>
        <p:spPr>
          <a:xfrm>
            <a:off x="6505644" y="-80021"/>
            <a:ext cx="132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Steady state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6D9561D-4482-BEC3-090B-3F62A5203502}"/>
              </a:ext>
            </a:extLst>
          </p:cNvPr>
          <p:cNvSpPr txBox="1"/>
          <p:nvPr/>
        </p:nvSpPr>
        <p:spPr>
          <a:xfrm>
            <a:off x="7799489" y="-74688"/>
            <a:ext cx="1323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Time course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501BA0F-44A9-E3B8-DA01-ABEE54FF50C9}"/>
              </a:ext>
            </a:extLst>
          </p:cNvPr>
          <p:cNvGrpSpPr/>
          <p:nvPr/>
        </p:nvGrpSpPr>
        <p:grpSpPr>
          <a:xfrm>
            <a:off x="9231766" y="2614353"/>
            <a:ext cx="1033585" cy="814647"/>
            <a:chOff x="3471913" y="166255"/>
            <a:chExt cx="1510145" cy="814647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B5BF6C4-B624-EB4A-62D5-313C515E1ECF}"/>
                </a:ext>
              </a:extLst>
            </p:cNvPr>
            <p:cNvCxnSpPr>
              <a:cxnSpLocks/>
            </p:cNvCxnSpPr>
            <p:nvPr/>
          </p:nvCxnSpPr>
          <p:spPr>
            <a:xfrm>
              <a:off x="3471913" y="166255"/>
              <a:ext cx="0" cy="81464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F96BBB7-6009-A69D-A5E7-3C4D689AD3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71913" y="980902"/>
              <a:ext cx="1510145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1C59C97-499B-258C-8840-F2B58F652E3A}"/>
              </a:ext>
            </a:extLst>
          </p:cNvPr>
          <p:cNvCxnSpPr/>
          <p:nvPr/>
        </p:nvCxnSpPr>
        <p:spPr>
          <a:xfrm>
            <a:off x="9231766" y="3113871"/>
            <a:ext cx="1033585" cy="0"/>
          </a:xfrm>
          <a:prstGeom prst="lin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519A64B-34ED-4216-CD35-EC304A7E6C41}"/>
              </a:ext>
            </a:extLst>
          </p:cNvPr>
          <p:cNvGrpSpPr/>
          <p:nvPr/>
        </p:nvGrpSpPr>
        <p:grpSpPr>
          <a:xfrm>
            <a:off x="10399234" y="2614353"/>
            <a:ext cx="1033585" cy="814647"/>
            <a:chOff x="3471913" y="166255"/>
            <a:chExt cx="1510145" cy="814647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2488E7EA-5144-9B76-8032-5727F0C61EBC}"/>
                </a:ext>
              </a:extLst>
            </p:cNvPr>
            <p:cNvCxnSpPr>
              <a:cxnSpLocks/>
            </p:cNvCxnSpPr>
            <p:nvPr/>
          </p:nvCxnSpPr>
          <p:spPr>
            <a:xfrm>
              <a:off x="3471913" y="166255"/>
              <a:ext cx="0" cy="81464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23C172B-8EDF-E699-EDE6-44A73160348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71913" y="980902"/>
              <a:ext cx="1510145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C7D0AFD0-ACC8-084E-5F3A-E6A98F22C8C1}"/>
              </a:ext>
            </a:extLst>
          </p:cNvPr>
          <p:cNvCxnSpPr/>
          <p:nvPr/>
        </p:nvCxnSpPr>
        <p:spPr>
          <a:xfrm>
            <a:off x="10399234" y="3126062"/>
            <a:ext cx="1033585" cy="0"/>
          </a:xfrm>
          <a:prstGeom prst="lin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C1C790C8-C990-3A0A-BD85-D8E3B240EE6A}"/>
              </a:ext>
            </a:extLst>
          </p:cNvPr>
          <p:cNvSpPr txBox="1"/>
          <p:nvPr/>
        </p:nvSpPr>
        <p:spPr>
          <a:xfrm>
            <a:off x="9060521" y="2280471"/>
            <a:ext cx="132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Steady state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A41C14E-2B7E-D143-4F00-52160B5AF7D2}"/>
              </a:ext>
            </a:extLst>
          </p:cNvPr>
          <p:cNvSpPr txBox="1"/>
          <p:nvPr/>
        </p:nvSpPr>
        <p:spPr>
          <a:xfrm>
            <a:off x="10354366" y="2285804"/>
            <a:ext cx="1323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Time course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8403ADE-4834-2079-3D27-4B560ED74A87}"/>
              </a:ext>
            </a:extLst>
          </p:cNvPr>
          <p:cNvCxnSpPr>
            <a:cxnSpLocks/>
          </p:cNvCxnSpPr>
          <p:nvPr/>
        </p:nvCxnSpPr>
        <p:spPr>
          <a:xfrm>
            <a:off x="6676889" y="585715"/>
            <a:ext cx="1033585" cy="0"/>
          </a:xfrm>
          <a:prstGeom prst="line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F59CD7-8ABE-9322-56F6-E2CCEA574D10}"/>
              </a:ext>
            </a:extLst>
          </p:cNvPr>
          <p:cNvCxnSpPr/>
          <p:nvPr/>
        </p:nvCxnSpPr>
        <p:spPr>
          <a:xfrm>
            <a:off x="7844357" y="585715"/>
            <a:ext cx="1033585" cy="0"/>
          </a:xfrm>
          <a:prstGeom prst="line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0" name="Freeform 19">
            <a:extLst>
              <a:ext uri="{FF2B5EF4-FFF2-40B4-BE49-F238E27FC236}">
                <a16:creationId xmlns:a16="http://schemas.microsoft.com/office/drawing/2014/main" id="{7264A2C2-8CB9-AB13-9343-1DE8B5AA907D}"/>
              </a:ext>
            </a:extLst>
          </p:cNvPr>
          <p:cNvSpPr/>
          <p:nvPr/>
        </p:nvSpPr>
        <p:spPr>
          <a:xfrm>
            <a:off x="4640186" y="488656"/>
            <a:ext cx="1060704" cy="529444"/>
          </a:xfrm>
          <a:custGeom>
            <a:avLst/>
            <a:gdLst>
              <a:gd name="connsiteX0" fmla="*/ 0 w 1060704"/>
              <a:gd name="connsiteY0" fmla="*/ 342662 h 529444"/>
              <a:gd name="connsiteX1" fmla="*/ 170688 w 1060704"/>
              <a:gd name="connsiteY1" fmla="*/ 1286 h 529444"/>
              <a:gd name="connsiteX2" fmla="*/ 633984 w 1060704"/>
              <a:gd name="connsiteY2" fmla="*/ 452390 h 529444"/>
              <a:gd name="connsiteX3" fmla="*/ 1060704 w 1060704"/>
              <a:gd name="connsiteY3" fmla="*/ 525542 h 529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0704" h="529444">
                <a:moveTo>
                  <a:pt x="0" y="342662"/>
                </a:moveTo>
                <a:cubicBezTo>
                  <a:pt x="32512" y="162830"/>
                  <a:pt x="65024" y="-17002"/>
                  <a:pt x="170688" y="1286"/>
                </a:cubicBezTo>
                <a:cubicBezTo>
                  <a:pt x="276352" y="19574"/>
                  <a:pt x="485648" y="365014"/>
                  <a:pt x="633984" y="452390"/>
                </a:cubicBezTo>
                <a:cubicBezTo>
                  <a:pt x="782320" y="539766"/>
                  <a:pt x="921512" y="532654"/>
                  <a:pt x="1060704" y="525542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D42D84-4897-5D09-E5B6-A02A964039FA}"/>
              </a:ext>
            </a:extLst>
          </p:cNvPr>
          <p:cNvSpPr txBox="1"/>
          <p:nvPr/>
        </p:nvSpPr>
        <p:spPr>
          <a:xfrm>
            <a:off x="48523" y="5223857"/>
            <a:ext cx="36748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How do different levels of basal BCR signalling affect response to TLR activation?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D64138-95A9-0557-FEC9-ABDF2F996D5C}"/>
              </a:ext>
            </a:extLst>
          </p:cNvPr>
          <p:cNvSpPr txBox="1"/>
          <p:nvPr/>
        </p:nvSpPr>
        <p:spPr>
          <a:xfrm>
            <a:off x="8868760" y="407853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uCLL</a:t>
            </a:r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9F15A1-A0A0-170B-4AC5-8E9AF9EB1272}"/>
              </a:ext>
            </a:extLst>
          </p:cNvPr>
          <p:cNvSpPr txBox="1"/>
          <p:nvPr/>
        </p:nvSpPr>
        <p:spPr>
          <a:xfrm>
            <a:off x="8868760" y="697882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mCLL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1336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E2A16-D3E0-D3F2-E4D1-097047A1F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cs typeface="Calibri Light"/>
              </a:rPr>
              <a:t>Practical Task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D195D-D611-2C0C-5540-AF3B58EA3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cs typeface="Calibri"/>
              </a:rPr>
              <a:t>Let’s do some modelling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cs typeface="Calibri"/>
              </a:rPr>
              <a:t>Head to: </a:t>
            </a:r>
            <a:r>
              <a:rPr lang="en-GB" dirty="0">
                <a:cs typeface="Calibri"/>
                <a:hlinkClick r:id="rId2"/>
              </a:rPr>
              <a:t>www.Mitchell.science/ssc</a:t>
            </a:r>
            <a:r>
              <a:rPr lang="en-GB" dirty="0">
                <a:cs typeface="Calibri"/>
              </a:rPr>
              <a:t> and login to the teaching server.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cs typeface="Calibri"/>
              </a:rPr>
              <a:t>We’ll work through the first half of the sheet together.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cs typeface="Calibri"/>
              </a:rPr>
              <a:t>The second half asks you to try and find drugs for </a:t>
            </a:r>
            <a:r>
              <a:rPr lang="en-GB" dirty="0" err="1">
                <a:cs typeface="Calibri"/>
              </a:rPr>
              <a:t>Waldenstrom's</a:t>
            </a:r>
            <a:r>
              <a:rPr lang="en-GB" dirty="0">
                <a:cs typeface="Calibri"/>
              </a:rPr>
              <a:t> macroglobulinemia</a:t>
            </a:r>
          </a:p>
        </p:txBody>
      </p:sp>
    </p:spTree>
    <p:extLst>
      <p:ext uri="{BB962C8B-B14F-4D97-AF65-F5344CB8AC3E}">
        <p14:creationId xmlns:p14="http://schemas.microsoft.com/office/powerpoint/2010/main" val="2491937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486BF-B447-8C27-A2EE-5506CE4B7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cs typeface="Calibri Light"/>
              </a:rPr>
              <a:t>Overview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2AA83-B1FA-00F7-22E2-7BAF45C302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Char char="•"/>
            </a:pPr>
            <a:r>
              <a:rPr lang="en-US" dirty="0">
                <a:cs typeface="Calibri"/>
              </a:rPr>
              <a:t>Previously</a:t>
            </a:r>
          </a:p>
          <a:p>
            <a:pPr marL="800100" lvl="1" indent="-342900">
              <a:buChar char="•"/>
            </a:pPr>
            <a:r>
              <a:rPr lang="en-US" dirty="0">
                <a:cs typeface="Calibri"/>
              </a:rPr>
              <a:t>We covered population models (SEIR/SIR).</a:t>
            </a:r>
          </a:p>
          <a:p>
            <a:pPr marL="800100" lvl="1" indent="-342900">
              <a:buChar char="•"/>
            </a:pPr>
            <a:r>
              <a:rPr lang="en-US" dirty="0">
                <a:cs typeface="Calibri"/>
              </a:rPr>
              <a:t>Molecular dynamic models</a:t>
            </a:r>
          </a:p>
          <a:p>
            <a:pPr marL="800100" lvl="1" indent="-342900">
              <a:buChar char="•"/>
            </a:pPr>
            <a:endParaRPr lang="en-US" dirty="0">
              <a:ea typeface="Calibri" panose="020F0502020204030204"/>
              <a:cs typeface="Calibri"/>
            </a:endParaRPr>
          </a:p>
          <a:p>
            <a:pPr marL="342900" indent="-342900">
              <a:buChar char="•"/>
            </a:pPr>
            <a:r>
              <a:rPr lang="en-US" dirty="0">
                <a:ea typeface="Calibri" panose="020F0502020204030204"/>
                <a:cs typeface="Calibri"/>
              </a:rPr>
              <a:t>Today</a:t>
            </a:r>
          </a:p>
          <a:p>
            <a:pPr marL="800100" lvl="1" indent="-342900">
              <a:buChar char="•"/>
            </a:pPr>
            <a:r>
              <a:rPr lang="en-US" dirty="0">
                <a:ea typeface="Calibri" panose="020F0502020204030204"/>
                <a:cs typeface="Calibri"/>
              </a:rPr>
              <a:t>Signaling pathway models</a:t>
            </a:r>
            <a:endParaRPr lang="en-GB" dirty="0">
              <a:ea typeface="Calibri" panose="020F0502020204030204"/>
              <a:cs typeface="Calibri"/>
            </a:endParaRPr>
          </a:p>
        </p:txBody>
      </p:sp>
      <p:pic>
        <p:nvPicPr>
          <p:cNvPr id="4" name="Picture 3" descr="A diagram of a cell cycle&#10;&#10;Description automatically generated">
            <a:extLst>
              <a:ext uri="{FF2B5EF4-FFF2-40B4-BE49-F238E27FC236}">
                <a16:creationId xmlns:a16="http://schemas.microsoft.com/office/drawing/2014/main" id="{30776A9D-2CE1-5A01-CC50-D52A158CF2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962" y="1117600"/>
            <a:ext cx="5248174" cy="5685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57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9BF0E-E7E9-A21B-95FD-5F462DE63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Waldenström</a:t>
            </a:r>
            <a:r>
              <a:rPr lang="en-GB" dirty="0"/>
              <a:t> Macroglobulinemia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FE1F3-90D7-F9C4-8CF4-725A88F50A9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GB" dirty="0"/>
              <a:t>Lymphoma</a:t>
            </a:r>
          </a:p>
          <a:p>
            <a:pPr marL="342900" indent="-342900">
              <a:buFontTx/>
              <a:buChar char="-"/>
            </a:pPr>
            <a:r>
              <a:rPr lang="en-GB" dirty="0"/>
              <a:t>98% of patients have myd88 L265P mutation</a:t>
            </a:r>
          </a:p>
          <a:p>
            <a:pPr marL="342900" indent="-342900">
              <a:buFontTx/>
              <a:buChar char="-"/>
            </a:pPr>
            <a:r>
              <a:rPr lang="en-GB" dirty="0"/>
              <a:t>Treated with: BTK inhibitors, proteosome inhibitors, chemotherapy, rituximab.</a:t>
            </a:r>
          </a:p>
          <a:p>
            <a:pPr marL="342900" indent="-342900">
              <a:buFontTx/>
              <a:buChar char="-"/>
            </a:pPr>
            <a:r>
              <a:rPr lang="en-GB" dirty="0"/>
              <a:t>Treatment progress slowed, new therapies needed.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E7D0149-07D9-DCF4-7F22-B401FF0D7D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25"/>
          <a:stretch/>
        </p:blipFill>
        <p:spPr bwMode="auto">
          <a:xfrm>
            <a:off x="2503947" y="4037161"/>
            <a:ext cx="3823397" cy="2766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B2F7654-C9AE-BAE0-A7B7-FC747D07E842}"/>
              </a:ext>
            </a:extLst>
          </p:cNvPr>
          <p:cNvSpPr txBox="1"/>
          <p:nvPr/>
        </p:nvSpPr>
        <p:spPr>
          <a:xfrm>
            <a:off x="36652" y="5064779"/>
            <a:ext cx="2370473" cy="1815882"/>
          </a:xfrm>
          <a:prstGeom prst="rect">
            <a:avLst/>
          </a:prstGeom>
          <a:solidFill>
            <a:srgbClr val="FFF4D5"/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Yin X, Chen L, Fan F, Yan H, Zhang Y, Huang Z, Sun C, Hu Y. Trends in incidence and mortality of </a:t>
            </a:r>
            <a:r>
              <a:rPr lang="en-US" sz="1400" dirty="0" err="1"/>
              <a:t>Waldenström</a:t>
            </a:r>
            <a:r>
              <a:rPr lang="en-US" sz="1400" dirty="0"/>
              <a:t> macroglobulinemia: a population-based study. Frontiers in Oncology. 2020 Sep 10;10:1712.</a:t>
            </a:r>
            <a:endParaRPr lang="en-GB" sz="1400" dirty="0"/>
          </a:p>
        </p:txBody>
      </p:sp>
      <p:pic>
        <p:nvPicPr>
          <p:cNvPr id="5" name="Picture 4" descr="A diagram of a cell cycle&#10;&#10;Description automatically generated">
            <a:extLst>
              <a:ext uri="{FF2B5EF4-FFF2-40B4-BE49-F238E27FC236}">
                <a16:creationId xmlns:a16="http://schemas.microsoft.com/office/drawing/2014/main" id="{123A1F34-D22B-6212-C4F1-59984C48A4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962" y="1117600"/>
            <a:ext cx="5248174" cy="5685522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F3DA1689-E873-227D-49B8-D7E1149630BB}"/>
              </a:ext>
            </a:extLst>
          </p:cNvPr>
          <p:cNvSpPr/>
          <p:nvPr/>
        </p:nvSpPr>
        <p:spPr>
          <a:xfrm>
            <a:off x="7246189" y="1567551"/>
            <a:ext cx="1276710" cy="6038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6763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B9204F-D7BA-7C6D-9382-68246F685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4F6AC-DBDF-0093-3889-9018D1B2B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Chronic Lymphocytic Leukaemia (CLL)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D2507-FDDA-0B2E-76E6-C612C2DAEB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5760" y="1239520"/>
            <a:ext cx="6453202" cy="4937443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GB" dirty="0"/>
              <a:t>Incurable leukaemia</a:t>
            </a:r>
          </a:p>
          <a:p>
            <a:pPr marL="342900" indent="-342900">
              <a:buFontTx/>
              <a:buChar char="-"/>
            </a:pPr>
            <a:r>
              <a:rPr lang="en-GB" dirty="0"/>
              <a:t>Unmutated CLL has chronic BCR activity, and worse prognosis</a:t>
            </a:r>
          </a:p>
        </p:txBody>
      </p:sp>
      <p:pic>
        <p:nvPicPr>
          <p:cNvPr id="4" name="Picture 3" descr="A diagram of a cell cycle&#10;&#10;Description automatically generated">
            <a:extLst>
              <a:ext uri="{FF2B5EF4-FFF2-40B4-BE49-F238E27FC236}">
                <a16:creationId xmlns:a16="http://schemas.microsoft.com/office/drawing/2014/main" id="{03328AC3-1405-9096-8091-8B92D84DF6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962" y="1117600"/>
            <a:ext cx="5248174" cy="5685522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31BCF20-1A7A-5ABC-EA9D-EF35D90E1B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8" t="2575" r="52943" b="956"/>
          <a:stretch/>
        </p:blipFill>
        <p:spPr bwMode="auto">
          <a:xfrm>
            <a:off x="2298721" y="3660720"/>
            <a:ext cx="4282083" cy="31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309CB605-E2F4-360F-D30C-97E74AABCC5E}"/>
              </a:ext>
            </a:extLst>
          </p:cNvPr>
          <p:cNvSpPr/>
          <p:nvPr/>
        </p:nvSpPr>
        <p:spPr>
          <a:xfrm>
            <a:off x="9934755" y="1239520"/>
            <a:ext cx="1276710" cy="6038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9676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9BF0E-E7E9-A21B-95FD-5F462DE63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11103"/>
            <a:ext cx="11430000" cy="796925"/>
          </a:xfrm>
        </p:spPr>
        <p:txBody>
          <a:bodyPr/>
          <a:lstStyle/>
          <a:p>
            <a:r>
              <a:rPr lang="en-GB" dirty="0"/>
              <a:t>Diffuse Large B-cell Lymphoma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FE1F3-90D7-F9C4-8CF4-725A88F50A9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GB" dirty="0"/>
              <a:t>Most common blood cancer</a:t>
            </a:r>
          </a:p>
          <a:p>
            <a:pPr marL="342900" indent="-342900">
              <a:buFontTx/>
              <a:buChar char="-"/>
            </a:pPr>
            <a:r>
              <a:rPr lang="en-GB" dirty="0"/>
              <a:t>Highly heterogeneous</a:t>
            </a:r>
          </a:p>
          <a:p>
            <a:pPr marL="342900" indent="-342900">
              <a:buFontTx/>
              <a:buChar char="-"/>
            </a:pPr>
            <a:r>
              <a:rPr lang="en-GB" dirty="0"/>
              <a:t>Recurrent mutations in NF-</a:t>
            </a:r>
            <a:r>
              <a:rPr lang="el-GR" dirty="0"/>
              <a:t>κ</a:t>
            </a:r>
            <a:r>
              <a:rPr lang="en-GB" dirty="0"/>
              <a:t>B.</a:t>
            </a:r>
          </a:p>
          <a:p>
            <a:pPr marL="342900" indent="-342900">
              <a:buFontTx/>
              <a:buChar char="-"/>
            </a:pPr>
            <a:r>
              <a:rPr lang="en-GB" dirty="0"/>
              <a:t>Lots of drugs targeting NF-</a:t>
            </a:r>
            <a:r>
              <a:rPr lang="el-GR" dirty="0"/>
              <a:t> κ</a:t>
            </a:r>
            <a:r>
              <a:rPr lang="en-US" dirty="0"/>
              <a:t>B.</a:t>
            </a:r>
          </a:p>
          <a:p>
            <a:pPr marL="342900" indent="-342900">
              <a:buFontTx/>
              <a:buChar char="-"/>
            </a:pPr>
            <a:r>
              <a:rPr lang="en-GB" dirty="0"/>
              <a:t>Patients with NF-</a:t>
            </a:r>
            <a:r>
              <a:rPr lang="el-GR" dirty="0"/>
              <a:t>κ</a:t>
            </a:r>
            <a:r>
              <a:rPr lang="en-US" dirty="0"/>
              <a:t>B mutations have worse prognosis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BEF2A1-B6E4-FF3D-74BB-51683272A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03" y="4005579"/>
            <a:ext cx="2735601" cy="21713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B57767A-4EBB-14B2-CB5D-13C7A1534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4204" y="4005578"/>
            <a:ext cx="2497092" cy="21713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D5AA44-D275-55EE-D54F-A812B1F4D2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2621" y="5618480"/>
            <a:ext cx="569478" cy="1117600"/>
          </a:xfrm>
          <a:prstGeom prst="rect">
            <a:avLst/>
          </a:prstGeom>
        </p:spPr>
      </p:pic>
      <p:pic>
        <p:nvPicPr>
          <p:cNvPr id="8" name="Picture 7" descr="A diagram of a cell cycle&#10;&#10;Description automatically generated">
            <a:extLst>
              <a:ext uri="{FF2B5EF4-FFF2-40B4-BE49-F238E27FC236}">
                <a16:creationId xmlns:a16="http://schemas.microsoft.com/office/drawing/2014/main" id="{4A45EE9B-078E-588D-7C1E-371B7CFED9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962" y="1117600"/>
            <a:ext cx="5248174" cy="5685522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BD7A6FEE-01F9-12E9-F8B5-A02F2600EED5}"/>
              </a:ext>
            </a:extLst>
          </p:cNvPr>
          <p:cNvSpPr/>
          <p:nvPr/>
        </p:nvSpPr>
        <p:spPr>
          <a:xfrm>
            <a:off x="7246189" y="1567551"/>
            <a:ext cx="1276710" cy="6038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66A3422-E1F8-5FD8-4B4F-C2A2D2A0B8E8}"/>
              </a:ext>
            </a:extLst>
          </p:cNvPr>
          <p:cNvSpPr/>
          <p:nvPr/>
        </p:nvSpPr>
        <p:spPr>
          <a:xfrm>
            <a:off x="9934755" y="1239520"/>
            <a:ext cx="1276710" cy="6038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9F1CE53-EFA6-13B0-C7EF-BC8347654353}"/>
              </a:ext>
            </a:extLst>
          </p:cNvPr>
          <p:cNvSpPr/>
          <p:nvPr/>
        </p:nvSpPr>
        <p:spPr>
          <a:xfrm>
            <a:off x="10528793" y="1843369"/>
            <a:ext cx="1276710" cy="6038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2B1A16C-B06B-30EF-F1EF-FBDB0CC7584B}"/>
              </a:ext>
            </a:extLst>
          </p:cNvPr>
          <p:cNvSpPr/>
          <p:nvPr/>
        </p:nvSpPr>
        <p:spPr>
          <a:xfrm>
            <a:off x="8687392" y="2145293"/>
            <a:ext cx="1276710" cy="6038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E412D87-186A-AD4E-4E7C-0FCE4E86C27E}"/>
              </a:ext>
            </a:extLst>
          </p:cNvPr>
          <p:cNvSpPr/>
          <p:nvPr/>
        </p:nvSpPr>
        <p:spPr>
          <a:xfrm>
            <a:off x="6414993" y="4686601"/>
            <a:ext cx="1276710" cy="6038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0082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9BF0E-E7E9-A21B-95FD-5F462DE63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 we need to understand NF-</a:t>
            </a:r>
            <a:r>
              <a:rPr lang="el-GR" dirty="0"/>
              <a:t>κ</a:t>
            </a:r>
            <a:r>
              <a:rPr lang="en-US" dirty="0"/>
              <a:t>B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FE1F3-90D7-F9C4-8CF4-725A88F50A9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GB" dirty="0"/>
              <a:t>Transcription factor, ubiquitously expressed so hard to drug</a:t>
            </a:r>
          </a:p>
          <a:p>
            <a:pPr marL="342900" indent="-342900">
              <a:buFontTx/>
              <a:buChar char="-"/>
            </a:pPr>
            <a:r>
              <a:rPr lang="en-GB" dirty="0"/>
              <a:t>Two pathways</a:t>
            </a:r>
          </a:p>
          <a:p>
            <a:pPr marL="342900" indent="-342900">
              <a:buFontTx/>
              <a:buChar char="-"/>
            </a:pPr>
            <a:r>
              <a:rPr lang="en-GB" dirty="0"/>
              <a:t>Induces cell survival + cell division</a:t>
            </a:r>
          </a:p>
          <a:p>
            <a:pPr marL="342900" indent="-342900">
              <a:buFontTx/>
              <a:buChar char="-"/>
            </a:pPr>
            <a:r>
              <a:rPr lang="en-GB" dirty="0"/>
              <a:t>Required for immune responses</a:t>
            </a:r>
          </a:p>
          <a:p>
            <a:pPr marL="342900" indent="-342900">
              <a:buFontTx/>
              <a:buChar char="-"/>
            </a:pPr>
            <a:r>
              <a:rPr lang="en-GB" dirty="0"/>
              <a:t>Very complicated!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C85FFF-97C6-987E-A01C-0EEB3C6210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9181" y="1060565"/>
            <a:ext cx="6712819" cy="51163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7FD5155-13CB-80AA-2E0B-D5D3ED1D7B4C}"/>
              </a:ext>
            </a:extLst>
          </p:cNvPr>
          <p:cNvSpPr txBox="1"/>
          <p:nvPr/>
        </p:nvSpPr>
        <p:spPr>
          <a:xfrm>
            <a:off x="5479180" y="6075660"/>
            <a:ext cx="67128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O’Donnell A, Pepper C, Mitchell S, Pepper A. NF-kB and the CLL microenvironment. Frontiers in Oncology. 2023 Mar 30;13:1169397.</a:t>
            </a:r>
          </a:p>
        </p:txBody>
      </p:sp>
    </p:spTree>
    <p:extLst>
      <p:ext uri="{BB962C8B-B14F-4D97-AF65-F5344CB8AC3E}">
        <p14:creationId xmlns:p14="http://schemas.microsoft.com/office/powerpoint/2010/main" val="2184598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9BF0E-E7E9-A21B-95FD-5F462DE63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 we need to understand NF-</a:t>
            </a:r>
            <a:r>
              <a:rPr lang="el-GR" dirty="0"/>
              <a:t>κ</a:t>
            </a:r>
            <a:r>
              <a:rPr lang="en-US" dirty="0"/>
              <a:t>B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FE1F3-90D7-F9C4-8CF4-725A88F50A9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GB" dirty="0"/>
              <a:t>Transcription factor, ubiquitously expressed so hard to drug</a:t>
            </a:r>
          </a:p>
          <a:p>
            <a:pPr marL="342900" indent="-342900">
              <a:buFontTx/>
              <a:buChar char="-"/>
            </a:pPr>
            <a:r>
              <a:rPr lang="en-GB" dirty="0"/>
              <a:t>Two pathways</a:t>
            </a:r>
          </a:p>
          <a:p>
            <a:pPr marL="342900" indent="-342900">
              <a:buFontTx/>
              <a:buChar char="-"/>
            </a:pPr>
            <a:r>
              <a:rPr lang="en-GB" dirty="0"/>
              <a:t>Induces cell survival + cell division</a:t>
            </a:r>
          </a:p>
          <a:p>
            <a:pPr marL="342900" indent="-342900">
              <a:buFontTx/>
              <a:buChar char="-"/>
            </a:pPr>
            <a:r>
              <a:rPr lang="en-GB" dirty="0"/>
              <a:t>Required for immune responses</a:t>
            </a:r>
          </a:p>
          <a:p>
            <a:pPr marL="342900" indent="-342900">
              <a:buFontTx/>
              <a:buChar char="-"/>
            </a:pPr>
            <a:r>
              <a:rPr lang="en-GB" b="1" u="sng" dirty="0"/>
              <a:t>Very complicated!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FD5155-13CB-80AA-2E0B-D5D3ED1D7B4C}"/>
              </a:ext>
            </a:extLst>
          </p:cNvPr>
          <p:cNvSpPr txBox="1"/>
          <p:nvPr/>
        </p:nvSpPr>
        <p:spPr>
          <a:xfrm>
            <a:off x="131545" y="5044131"/>
            <a:ext cx="56540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Mitchell S, </a:t>
            </a:r>
            <a:r>
              <a:rPr lang="en-US" dirty="0" err="1"/>
              <a:t>Tsui</a:t>
            </a:r>
            <a:r>
              <a:rPr lang="en-US" dirty="0"/>
              <a:t> R, Tan ZC, Pack A, Hoffmann A. The NF-</a:t>
            </a:r>
            <a:r>
              <a:rPr lang="el-GR" dirty="0"/>
              <a:t>κ</a:t>
            </a:r>
            <a:r>
              <a:rPr lang="en-US" dirty="0"/>
              <a:t>B </a:t>
            </a:r>
            <a:r>
              <a:rPr lang="en-US" dirty="0" err="1"/>
              <a:t>multidimer</a:t>
            </a:r>
            <a:r>
              <a:rPr lang="en-US" dirty="0"/>
              <a:t> system model: A knowledge base to explore diverse biological contexts. Science signaling. 2023 Mar 14;16(776):eabo2838.</a:t>
            </a:r>
          </a:p>
        </p:txBody>
      </p:sp>
      <p:pic>
        <p:nvPicPr>
          <p:cNvPr id="7" name="Picture 6" descr="A diagram of a cell cycle&#10;&#10;Description automatically generated">
            <a:extLst>
              <a:ext uri="{FF2B5EF4-FFF2-40B4-BE49-F238E27FC236}">
                <a16:creationId xmlns:a16="http://schemas.microsoft.com/office/drawing/2014/main" id="{7C4DDF1E-5775-45F4-C88B-17D492B9AF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137245"/>
            <a:ext cx="6040655" cy="654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360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AE0D0-A5DD-C51E-7B40-3D80719C6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What is Systems Biology?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60419F-CFB7-8D0B-50F8-FB33D258E7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7548"/>
          <a:stretch/>
        </p:blipFill>
        <p:spPr>
          <a:xfrm>
            <a:off x="4423718" y="1492250"/>
            <a:ext cx="7768281" cy="193675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47FF269-24CE-8EBE-9B4E-23CD50342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It starts with a picture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2E95AE-662E-3DD4-447B-19A81AD756CE}"/>
              </a:ext>
            </a:extLst>
          </p:cNvPr>
          <p:cNvSpPr txBox="1"/>
          <p:nvPr/>
        </p:nvSpPr>
        <p:spPr>
          <a:xfrm>
            <a:off x="173620" y="6492875"/>
            <a:ext cx="6486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Mitchell S…. Hoffmann A. Methods in molecular biology. 2015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148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AE0D0-A5DD-C51E-7B40-3D80719C6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What is Systems Biology?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60419F-CFB7-8D0B-50F8-FB33D258E7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87" b="16629"/>
          <a:stretch/>
        </p:blipFill>
        <p:spPr>
          <a:xfrm>
            <a:off x="5432612" y="1492250"/>
            <a:ext cx="6759387" cy="258548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47FF269-24CE-8EBE-9B4E-23CD50342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It starts with a picture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We write some equations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EFC01C-6487-AB1B-BEB2-CE1B0E145E4E}"/>
              </a:ext>
            </a:extLst>
          </p:cNvPr>
          <p:cNvSpPr txBox="1"/>
          <p:nvPr/>
        </p:nvSpPr>
        <p:spPr>
          <a:xfrm>
            <a:off x="173620" y="6492875"/>
            <a:ext cx="6485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Mitchell S…. Hoffmann A. Methods in molecular biology. 2015</a:t>
            </a:r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07C2853-8AA9-FF15-CEA4-DEF02DBA9EAF}"/>
              </a:ext>
            </a:extLst>
          </p:cNvPr>
          <p:cNvGrpSpPr/>
          <p:nvPr/>
        </p:nvGrpSpPr>
        <p:grpSpPr>
          <a:xfrm>
            <a:off x="4553911" y="4077730"/>
            <a:ext cx="1866840" cy="592440"/>
            <a:chOff x="4553911" y="4077730"/>
            <a:chExt cx="1866840" cy="59244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9A47EEB-7F65-6D95-5FC2-49C239D84841}"/>
                </a:ext>
              </a:extLst>
            </p:cNvPr>
            <p:cNvSpPr txBox="1"/>
            <p:nvPr/>
          </p:nvSpPr>
          <p:spPr>
            <a:xfrm>
              <a:off x="4553911" y="4157850"/>
              <a:ext cx="1812932" cy="5123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ts val="1600"/>
                </a:lnSpc>
              </a:pPr>
              <a:r>
                <a:rPr lang="en-GB" dirty="0">
                  <a:solidFill>
                    <a:srgbClr val="7030A0"/>
                  </a:solidFill>
                </a:rPr>
                <a:t>How does </a:t>
              </a:r>
              <a:r>
                <a:rPr lang="en-GB" dirty="0" err="1">
                  <a:solidFill>
                    <a:srgbClr val="7030A0"/>
                  </a:solidFill>
                </a:rPr>
                <a:t>IkB</a:t>
              </a:r>
              <a:br>
                <a:rPr lang="en-GB" dirty="0">
                  <a:solidFill>
                    <a:srgbClr val="7030A0"/>
                  </a:solidFill>
                </a:rPr>
              </a:br>
              <a:r>
                <a:rPr lang="en-GB" dirty="0">
                  <a:solidFill>
                    <a:srgbClr val="7030A0"/>
                  </a:solidFill>
                </a:rPr>
                <a:t>change over time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A99FED5-5286-4043-5641-B5893FC749AA}"/>
                </a:ext>
              </a:extLst>
            </p:cNvPr>
            <p:cNvCxnSpPr/>
            <p:nvPr/>
          </p:nvCxnSpPr>
          <p:spPr>
            <a:xfrm>
              <a:off x="5794264" y="4077730"/>
              <a:ext cx="626487" cy="0"/>
            </a:xfrm>
            <a:prstGeom prst="line">
              <a:avLst/>
            </a:prstGeom>
            <a:ln w="28575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B956BAF-3B32-76CE-4415-12C7A64E308C}"/>
              </a:ext>
            </a:extLst>
          </p:cNvPr>
          <p:cNvGrpSpPr/>
          <p:nvPr/>
        </p:nvGrpSpPr>
        <p:grpSpPr>
          <a:xfrm>
            <a:off x="5813342" y="3971505"/>
            <a:ext cx="1240148" cy="753122"/>
            <a:chOff x="5813342" y="3971505"/>
            <a:chExt cx="1240148" cy="75312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78BF45C-A47C-26A7-6BA7-6A1A5E5EF994}"/>
                </a:ext>
              </a:extLst>
            </p:cNvPr>
            <p:cNvSpPr txBox="1"/>
            <p:nvPr/>
          </p:nvSpPr>
          <p:spPr>
            <a:xfrm rot="18900000">
              <a:off x="5813342" y="4355295"/>
              <a:ext cx="12401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accent1"/>
                  </a:solidFill>
                </a:rPr>
                <a:t>Goes down</a:t>
              </a: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7A59304-DCF8-B2D5-183C-4F723155DCF5}"/>
                </a:ext>
              </a:extLst>
            </p:cNvPr>
            <p:cNvCxnSpPr>
              <a:cxnSpLocks/>
            </p:cNvCxnSpPr>
            <p:nvPr/>
          </p:nvCxnSpPr>
          <p:spPr>
            <a:xfrm>
              <a:off x="6720440" y="3971505"/>
              <a:ext cx="282014" cy="0"/>
            </a:xfrm>
            <a:prstGeom prst="lin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B58C14C-22D6-3D29-5180-424FCDC3C2A5}"/>
              </a:ext>
            </a:extLst>
          </p:cNvPr>
          <p:cNvGrpSpPr/>
          <p:nvPr/>
        </p:nvGrpSpPr>
        <p:grpSpPr>
          <a:xfrm>
            <a:off x="6943118" y="4077730"/>
            <a:ext cx="2351018" cy="734231"/>
            <a:chOff x="6943118" y="4077730"/>
            <a:chExt cx="2351018" cy="73423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4A89594-7629-37BD-A60D-E72C44C26B01}"/>
                </a:ext>
              </a:extLst>
            </p:cNvPr>
            <p:cNvSpPr txBox="1"/>
            <p:nvPr/>
          </p:nvSpPr>
          <p:spPr>
            <a:xfrm>
              <a:off x="6943118" y="4094457"/>
              <a:ext cx="2351018" cy="7175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600"/>
                </a:lnSpc>
              </a:pPr>
              <a:r>
                <a:rPr lang="en-GB" dirty="0">
                  <a:solidFill>
                    <a:schemeClr val="accent2"/>
                  </a:solidFill>
                </a:rPr>
                <a:t>Proportional to the amount of</a:t>
              </a:r>
            </a:p>
            <a:p>
              <a:pPr>
                <a:lnSpc>
                  <a:spcPts val="1600"/>
                </a:lnSpc>
              </a:pPr>
              <a:r>
                <a:rPr lang="en-GB" dirty="0" err="1">
                  <a:solidFill>
                    <a:schemeClr val="accent2"/>
                  </a:solidFill>
                </a:rPr>
                <a:t>IkB</a:t>
              </a:r>
              <a:r>
                <a:rPr lang="en-GB" dirty="0">
                  <a:solidFill>
                    <a:schemeClr val="accent2"/>
                  </a:solidFill>
                </a:rPr>
                <a:t> and NF-kB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FFD606C-CD42-BADE-A07E-8164EB1D7614}"/>
                </a:ext>
              </a:extLst>
            </p:cNvPr>
            <p:cNvCxnSpPr>
              <a:cxnSpLocks/>
            </p:cNvCxnSpPr>
            <p:nvPr/>
          </p:nvCxnSpPr>
          <p:spPr>
            <a:xfrm>
              <a:off x="7087993" y="4077730"/>
              <a:ext cx="1862369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B82DAFA-3108-EA90-EE7D-40E19A76BD06}"/>
              </a:ext>
            </a:extLst>
          </p:cNvPr>
          <p:cNvGrpSpPr/>
          <p:nvPr/>
        </p:nvGrpSpPr>
        <p:grpSpPr>
          <a:xfrm>
            <a:off x="8397398" y="3973298"/>
            <a:ext cx="979755" cy="650762"/>
            <a:chOff x="8397398" y="3973298"/>
            <a:chExt cx="979755" cy="65076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C334AA7-D1AC-6EC0-4C72-73E06FAFD4F6}"/>
                </a:ext>
              </a:extLst>
            </p:cNvPr>
            <p:cNvSpPr txBox="1"/>
            <p:nvPr/>
          </p:nvSpPr>
          <p:spPr>
            <a:xfrm rot="18900000">
              <a:off x="8397398" y="4254728"/>
              <a:ext cx="9797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accent6"/>
                  </a:solidFill>
                </a:rPr>
                <a:t>Goes Up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666A0D0-25D2-041A-D6E3-397A6ADF8ADB}"/>
                </a:ext>
              </a:extLst>
            </p:cNvPr>
            <p:cNvCxnSpPr>
              <a:cxnSpLocks/>
            </p:cNvCxnSpPr>
            <p:nvPr/>
          </p:nvCxnSpPr>
          <p:spPr>
            <a:xfrm>
              <a:off x="9079951" y="3973298"/>
              <a:ext cx="284299" cy="0"/>
            </a:xfrm>
            <a:prstGeom prst="line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D0E133B-505B-017A-ABA5-32CF5D555903}"/>
              </a:ext>
            </a:extLst>
          </p:cNvPr>
          <p:cNvGrpSpPr/>
          <p:nvPr/>
        </p:nvGrpSpPr>
        <p:grpSpPr>
          <a:xfrm>
            <a:off x="9364250" y="4094457"/>
            <a:ext cx="2351018" cy="744232"/>
            <a:chOff x="9364250" y="4094457"/>
            <a:chExt cx="2351018" cy="74423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243665B-F232-9665-29BA-6359D6005091}"/>
                </a:ext>
              </a:extLst>
            </p:cNvPr>
            <p:cNvSpPr txBox="1"/>
            <p:nvPr/>
          </p:nvSpPr>
          <p:spPr>
            <a:xfrm>
              <a:off x="9364250" y="4121185"/>
              <a:ext cx="2351018" cy="7175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600"/>
                </a:lnSpc>
              </a:pPr>
              <a:r>
                <a:rPr lang="en-GB" dirty="0">
                  <a:solidFill>
                    <a:schemeClr val="accent4"/>
                  </a:solidFill>
                </a:rPr>
                <a:t>Proportional to the amount of the complex </a:t>
              </a:r>
              <a:r>
                <a:rPr lang="en-GB" dirty="0" err="1">
                  <a:solidFill>
                    <a:schemeClr val="accent4"/>
                  </a:solidFill>
                </a:rPr>
                <a:t>IkB:NF-kB</a:t>
              </a:r>
              <a:endParaRPr lang="en-GB" dirty="0">
                <a:solidFill>
                  <a:schemeClr val="accent4"/>
                </a:solidFill>
              </a:endParaRP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A083155-2CA5-E794-AFEA-E5B86D53FC3D}"/>
                </a:ext>
              </a:extLst>
            </p:cNvPr>
            <p:cNvCxnSpPr>
              <a:cxnSpLocks/>
            </p:cNvCxnSpPr>
            <p:nvPr/>
          </p:nvCxnSpPr>
          <p:spPr>
            <a:xfrm>
              <a:off x="9469019" y="4094457"/>
              <a:ext cx="1654388" cy="0"/>
            </a:xfrm>
            <a:prstGeom prst="line">
              <a:avLst/>
            </a:prstGeom>
            <a:ln w="2857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81538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SMS 2020-Jul">
  <a:themeElements>
    <a:clrScheme name="BSMS">
      <a:dk1>
        <a:srgbClr val="000000"/>
      </a:dk1>
      <a:lt1>
        <a:srgbClr val="FFFFFF"/>
      </a:lt1>
      <a:dk2>
        <a:srgbClr val="092440"/>
      </a:dk2>
      <a:lt2>
        <a:srgbClr val="EEEBE2"/>
      </a:lt2>
      <a:accent1>
        <a:srgbClr val="0E66B0"/>
      </a:accent1>
      <a:accent2>
        <a:srgbClr val="73934D"/>
      </a:accent2>
      <a:accent3>
        <a:srgbClr val="7828C5"/>
      </a:accent3>
      <a:accent4>
        <a:srgbClr val="C9226E"/>
      </a:accent4>
      <a:accent5>
        <a:srgbClr val="C78A00"/>
      </a:accent5>
      <a:accent6>
        <a:srgbClr val="919091"/>
      </a:accent6>
      <a:hlink>
        <a:srgbClr val="0D65B0"/>
      </a:hlink>
      <a:folHlink>
        <a:srgbClr val="5F1B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明朝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65299718-5A0D-524D-BCFF-97AE418C8B38}" vid="{AFD06C30-69F8-DF4C-A9BE-48C9BBA836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6314CD6BFA1D418807532729E508A7" ma:contentTypeVersion="19" ma:contentTypeDescription="Create a new document." ma:contentTypeScope="" ma:versionID="c1b2b7d7bf98a2c10c816d7ed4e6dede">
  <xsd:schema xmlns:xsd="http://www.w3.org/2001/XMLSchema" xmlns:xs="http://www.w3.org/2001/XMLSchema" xmlns:p="http://schemas.microsoft.com/office/2006/metadata/properties" xmlns:ns2="d0cf7155-5292-499e-94b8-ceb291bf61f2" xmlns:ns3="4b675c51-347a-4eaa-9a55-7e0aca984822" xmlns:ns4="b2b3b332-7c05-4c9e-ac88-8c84810ea636" targetNamespace="http://schemas.microsoft.com/office/2006/metadata/properties" ma:root="true" ma:fieldsID="04b2ac9edc2c4080a7e8bd45d3901fba" ns2:_="" ns3:_="" ns4:_="">
    <xsd:import namespace="d0cf7155-5292-499e-94b8-ceb291bf61f2"/>
    <xsd:import namespace="4b675c51-347a-4eaa-9a55-7e0aca984822"/>
    <xsd:import namespace="b2b3b332-7c05-4c9e-ac88-8c84810ea63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bjectDetectorVersions" minOccurs="0"/>
                <xsd:element ref="ns2:Moreinfo_x002e__x002e__x002e_" minOccurs="0"/>
                <xsd:element ref="ns2:Information" minOccurs="0"/>
                <xsd:element ref="ns2:MediaLengthInSecond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cf7155-5292-499e-94b8-ceb291bf61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3620fc26-8289-4c02-81ef-e580eda00c7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oreinfo_x002e__x002e__x002e_" ma:index="23" nillable="true" ma:displayName="More info..." ma:format="Dropdown" ma:internalName="Moreinfo_x002e__x002e__x002e_">
      <xsd:simpleType>
        <xsd:restriction base="dms:Note">
          <xsd:maxLength value="255"/>
        </xsd:restriction>
      </xsd:simpleType>
    </xsd:element>
    <xsd:element name="Information" ma:index="24" nillable="true" ma:displayName="Information" ma:format="Dropdown" ma:internalName="Information">
      <xsd:simpleType>
        <xsd:restriction base="dms:Note">
          <xsd:maxLength value="255"/>
        </xsd:restriction>
      </xsd:simpleType>
    </xsd:element>
    <xsd:element name="MediaLengthInSeconds" ma:index="2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6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675c51-347a-4eaa-9a55-7e0aca984822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b3b332-7c05-4c9e-ac88-8c84810ea636" elementFormDefault="qualified">
    <xsd:import namespace="http://schemas.microsoft.com/office/2006/documentManagement/types"/>
    <xsd:import namespace="http://schemas.microsoft.com/office/infopath/2007/PartnerControls"/>
    <xsd:element name="TaxCatchAll" ma:index="21" nillable="true" ma:displayName="Taxonomy Catch All Column" ma:hidden="true" ma:list="{5a818d03-a346-4c3a-8b4f-5571c9032df9}" ma:internalName="TaxCatchAll" ma:showField="CatchAllData" ma:web="4b675c51-347a-4eaa-9a55-7e0aca98482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2b3b332-7c05-4c9e-ac88-8c84810ea636" xsi:nil="true"/>
    <lcf76f155ced4ddcb4097134ff3c332f xmlns="d0cf7155-5292-499e-94b8-ceb291bf61f2">
      <Terms xmlns="http://schemas.microsoft.com/office/infopath/2007/PartnerControls"/>
    </lcf76f155ced4ddcb4097134ff3c332f>
    <Moreinfo_x002e__x002e__x002e_ xmlns="d0cf7155-5292-499e-94b8-ceb291bf61f2" xsi:nil="true"/>
    <Information xmlns="d0cf7155-5292-499e-94b8-ceb291bf61f2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187238D-F31C-48D3-8629-121C21392E8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0cf7155-5292-499e-94b8-ceb291bf61f2"/>
    <ds:schemaRef ds:uri="4b675c51-347a-4eaa-9a55-7e0aca984822"/>
    <ds:schemaRef ds:uri="b2b3b332-7c05-4c9e-ac88-8c84810ea63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D2FD8D5-C065-4D8A-ABEF-3FF392831CC5}">
  <ds:schemaRefs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http://purl.org/dc/elements/1.1/"/>
    <ds:schemaRef ds:uri="d0cf7155-5292-499e-94b8-ceb291bf61f2"/>
    <ds:schemaRef ds:uri="http://purl.org/dc/dcmitype/"/>
    <ds:schemaRef ds:uri="4b675c51-347a-4eaa-9a55-7e0aca984822"/>
    <ds:schemaRef ds:uri="http://schemas.microsoft.com/office/infopath/2007/PartnerControls"/>
    <ds:schemaRef ds:uri="b2b3b332-7c05-4c9e-ac88-8c84810ea636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4591DFF0-32FE-4E37-A04B-CD659AF4E5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 Template</Template>
  <TotalTime>157</TotalTime>
  <Words>770</Words>
  <Application>Microsoft Macintosh PowerPoint</Application>
  <PresentationFormat>Widescreen</PresentationFormat>
  <Paragraphs>136</Paragraphs>
  <Slides>18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BSMS 2020-Jul</vt:lpstr>
      <vt:lpstr>Modelling Signalling</vt:lpstr>
      <vt:lpstr>Overview</vt:lpstr>
      <vt:lpstr>Waldenström Macroglobulinemia</vt:lpstr>
      <vt:lpstr>Chronic Lymphocytic Leukaemia (CLL)</vt:lpstr>
      <vt:lpstr>Diffuse Large B-cell Lymphoma</vt:lpstr>
      <vt:lpstr>So we need to understand NF-κB</vt:lpstr>
      <vt:lpstr>So we need to understand NF-κB</vt:lpstr>
      <vt:lpstr>What is Systems Biology?</vt:lpstr>
      <vt:lpstr>What is Systems Biology?</vt:lpstr>
      <vt:lpstr>What is Systems Biology?</vt:lpstr>
      <vt:lpstr>What is Systems Biology?</vt:lpstr>
      <vt:lpstr>What is Systems Biology?</vt:lpstr>
      <vt:lpstr>What is Systems Biology?</vt:lpstr>
      <vt:lpstr>PowerPoint Presentation</vt:lpstr>
      <vt:lpstr>PowerPoint Presentation</vt:lpstr>
      <vt:lpstr>PowerPoint Presentation</vt:lpstr>
      <vt:lpstr>PowerPoint Presentation</vt:lpstr>
      <vt:lpstr>Practical Task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Nicola Walters</dc:creator>
  <cp:lastModifiedBy>Simon Mitchell</cp:lastModifiedBy>
  <cp:revision>74</cp:revision>
  <dcterms:created xsi:type="dcterms:W3CDTF">2021-12-16T13:29:44Z</dcterms:created>
  <dcterms:modified xsi:type="dcterms:W3CDTF">2025-04-08T20:01:16Z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0x010100796314CD6BFA1D418807532729E508A7</vt:lpwstr>
  </property>
  <property fmtid="{D5CDD505-2E9C-101B-9397-08002B2CF9AE}" pid="3" name="MediaServiceImageTags">
    <vt:lpwstr/>
  </property>
</Properties>
</file>

<file path=docProps/thumbnail.jpeg>
</file>